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43" r:id="rId3"/>
    <p:sldMasterId id="2147483752" r:id="rId4"/>
    <p:sldMasterId id="2147483770" r:id="rId5"/>
  </p:sldMasterIdLst>
  <p:notesMasterIdLst>
    <p:notesMasterId r:id="rId50"/>
  </p:notesMasterIdLst>
  <p:sldIdLst>
    <p:sldId id="2024" r:id="rId6"/>
    <p:sldId id="2025" r:id="rId7"/>
    <p:sldId id="2046" r:id="rId8"/>
    <p:sldId id="1546" r:id="rId9"/>
    <p:sldId id="1547" r:id="rId10"/>
    <p:sldId id="1563" r:id="rId11"/>
    <p:sldId id="1577" r:id="rId12"/>
    <p:sldId id="1578" r:id="rId13"/>
    <p:sldId id="1548" r:id="rId14"/>
    <p:sldId id="390" r:id="rId15"/>
    <p:sldId id="434" r:id="rId16"/>
    <p:sldId id="1492" r:id="rId17"/>
    <p:sldId id="1531" r:id="rId18"/>
    <p:sldId id="2056" r:id="rId19"/>
    <p:sldId id="1530" r:id="rId20"/>
    <p:sldId id="2058" r:id="rId21"/>
    <p:sldId id="1464" r:id="rId22"/>
    <p:sldId id="1469" r:id="rId23"/>
    <p:sldId id="686" r:id="rId24"/>
    <p:sldId id="687" r:id="rId25"/>
    <p:sldId id="689" r:id="rId26"/>
    <p:sldId id="688" r:id="rId27"/>
    <p:sldId id="690" r:id="rId28"/>
    <p:sldId id="1622" r:id="rId29"/>
    <p:sldId id="1465" r:id="rId30"/>
    <p:sldId id="1470" r:id="rId31"/>
    <p:sldId id="2054" r:id="rId32"/>
    <p:sldId id="1466" r:id="rId33"/>
    <p:sldId id="1438" r:id="rId34"/>
    <p:sldId id="1629" r:id="rId35"/>
    <p:sldId id="1494" r:id="rId36"/>
    <p:sldId id="1467" r:id="rId37"/>
    <p:sldId id="1468" r:id="rId38"/>
    <p:sldId id="1461" r:id="rId39"/>
    <p:sldId id="1575" r:id="rId40"/>
    <p:sldId id="1574" r:id="rId41"/>
    <p:sldId id="1573" r:id="rId42"/>
    <p:sldId id="1570" r:id="rId43"/>
    <p:sldId id="1569" r:id="rId44"/>
    <p:sldId id="1568" r:id="rId45"/>
    <p:sldId id="2057" r:id="rId46"/>
    <p:sldId id="1555" r:id="rId47"/>
    <p:sldId id="2053" r:id="rId48"/>
    <p:sldId id="38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5749" autoAdjust="0"/>
  </p:normalViewPr>
  <p:slideViewPr>
    <p:cSldViewPr snapToGrid="0">
      <p:cViewPr varScale="1">
        <p:scale>
          <a:sx n="61" d="100"/>
          <a:sy n="61" d="100"/>
        </p:scale>
        <p:origin x="1098" y="78"/>
      </p:cViewPr>
      <p:guideLst/>
    </p:cSldViewPr>
  </p:slideViewPr>
  <p:outlineViewPr>
    <p:cViewPr>
      <p:scale>
        <a:sx n="33" d="100"/>
        <a:sy n="33" d="100"/>
      </p:scale>
      <p:origin x="0" y="-2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Sheet1!$B$1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防災準備</c:v>
                </c:pt>
                <c:pt idx="1">
                  <c:v>レオ</c:v>
                </c:pt>
                <c:pt idx="2">
                  <c:v>地域復興</c:v>
                </c:pt>
                <c:pt idx="3">
                  <c:v>人道支援</c:v>
                </c:pt>
                <c:pt idx="4">
                  <c:v>大災害</c:v>
                </c:pt>
                <c:pt idx="5">
                  <c:v>糖尿病</c:v>
                </c:pt>
                <c:pt idx="6">
                  <c:v>食料支援</c:v>
                </c:pt>
                <c:pt idx="7">
                  <c:v>小児がん</c:v>
                </c:pt>
                <c:pt idx="8">
                  <c:v>ライオンズクエスト</c:v>
                </c:pt>
                <c:pt idx="9">
                  <c:v>緊急援助</c:v>
                </c:pt>
                <c:pt idx="10">
                  <c:v>シェアリング</c:v>
                </c:pt>
                <c:pt idx="11">
                  <c:v>理事会指定</c:v>
                </c:pt>
                <c:pt idx="12">
                  <c:v>視力ファースト</c:v>
                </c:pt>
                <c:pt idx="13">
                  <c:v>マッチング</c:v>
                </c:pt>
                <c:pt idx="14">
                  <c:v>用途指定</c:v>
                </c:pt>
              </c:strCache>
            </c:strRef>
          </c:cat>
          <c:val>
            <c:numRef>
              <c:f>Sheet1!$B$2:$B$16</c:f>
              <c:numCache>
                <c:formatCode>_("$"* #,##0_);_("$"* \(#,##0\);_("$"* "-"??_);_(@_)</c:formatCode>
                <c:ptCount val="15"/>
                <c:pt idx="0">
                  <c:v>35944</c:v>
                </c:pt>
                <c:pt idx="1">
                  <c:v>38275</c:v>
                </c:pt>
                <c:pt idx="2">
                  <c:v>166235</c:v>
                </c:pt>
                <c:pt idx="3">
                  <c:v>250000</c:v>
                </c:pt>
                <c:pt idx="4">
                  <c:v>400000</c:v>
                </c:pt>
                <c:pt idx="5">
                  <c:v>843712</c:v>
                </c:pt>
                <c:pt idx="6">
                  <c:v>1014971</c:v>
                </c:pt>
                <c:pt idx="7">
                  <c:v>1183522</c:v>
                </c:pt>
                <c:pt idx="8">
                  <c:v>1435128</c:v>
                </c:pt>
                <c:pt idx="9">
                  <c:v>1515000</c:v>
                </c:pt>
                <c:pt idx="10">
                  <c:v>3038468</c:v>
                </c:pt>
                <c:pt idx="11">
                  <c:v>3038784</c:v>
                </c:pt>
                <c:pt idx="12">
                  <c:v>4863917</c:v>
                </c:pt>
                <c:pt idx="13">
                  <c:v>8632427</c:v>
                </c:pt>
                <c:pt idx="14">
                  <c:v>8916247</c:v>
                </c:pt>
              </c:numCache>
            </c:numRef>
          </c:val>
          <c:extLst xmlns:c16r2="http://schemas.microsoft.com/office/drawing/2015/06/chart">
            <c:ext xmlns:c16="http://schemas.microsoft.com/office/drawing/2014/chart" uri="{C3380CC4-5D6E-409C-BE32-E72D297353CC}">
              <c16:uniqueId val="{00000000-955E-E046-9C74-F85983C7E429}"/>
            </c:ext>
          </c:extLst>
        </c:ser>
        <c:dLbls>
          <c:showLegendKey val="0"/>
          <c:showVal val="0"/>
          <c:showCatName val="0"/>
          <c:showSerName val="0"/>
          <c:showPercent val="0"/>
          <c:showBubbleSize val="0"/>
        </c:dLbls>
        <c:gapWidth val="45"/>
        <c:axId val="189112192"/>
        <c:axId val="189114152"/>
      </c:barChart>
      <c:catAx>
        <c:axId val="189112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ja-JP"/>
          </a:p>
        </c:txPr>
        <c:crossAx val="189114152"/>
        <c:crosses val="autoZero"/>
        <c:auto val="1"/>
        <c:lblAlgn val="ctr"/>
        <c:lblOffset val="100"/>
        <c:noMultiLvlLbl val="0"/>
      </c:catAx>
      <c:valAx>
        <c:axId val="189114152"/>
        <c:scaling>
          <c:orientation val="minMax"/>
        </c:scaling>
        <c:delete val="1"/>
        <c:axPos val="b"/>
        <c:majorGridlines>
          <c:spPr>
            <a:ln w="9525" cap="flat" cmpd="sng" algn="ctr">
              <a:noFill/>
              <a:round/>
            </a:ln>
            <a:effectLst/>
          </c:spPr>
        </c:majorGridlines>
        <c:numFmt formatCode="_(&quot;$&quot;* #,##0_);_(&quot;$&quot;* \(#,##0\);_(&quot;$&quot;* &quot;-&quot;??_);_(@_)" sourceLinked="1"/>
        <c:majorTickMark val="none"/>
        <c:minorTickMark val="none"/>
        <c:tickLblPos val="nextTo"/>
        <c:crossAx val="1891121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Sheet1!$B$1</c:f>
              <c:strCache>
                <c:ptCount val="1"/>
                <c:pt idx="0">
                  <c:v>Column3</c:v>
                </c:pt>
              </c:strCache>
            </c:strRef>
          </c:tx>
          <c:spPr>
            <a:solidFill>
              <a:schemeClr val="accent3"/>
            </a:solidFill>
            <a:ln>
              <a:noFill/>
            </a:ln>
            <a:effectLst/>
          </c:spPr>
          <c:invertIfNegative val="0"/>
          <c:dPt>
            <c:idx val="0"/>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8-1780-4F46-BE5E-4B3D7244D81B}"/>
              </c:ext>
            </c:extLst>
          </c:dPt>
          <c:dPt>
            <c:idx val="1"/>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7-1780-4F46-BE5E-4B3D7244D81B}"/>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6-1780-4F46-BE5E-4B3D7244D81B}"/>
              </c:ext>
            </c:extLst>
          </c:dPt>
          <c:dPt>
            <c:idx val="3"/>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5-1780-4F46-BE5E-4B3D7244D81B}"/>
              </c:ext>
            </c:extLst>
          </c:dPt>
          <c:dPt>
            <c:idx val="4"/>
            <c:invertIfNegative val="0"/>
            <c:bubble3D val="0"/>
            <c:spPr>
              <a:solidFill>
                <a:srgbClr val="009383"/>
              </a:solidFill>
              <a:ln>
                <a:noFill/>
              </a:ln>
              <a:effectLst/>
            </c:spPr>
            <c:extLst xmlns:c16r2="http://schemas.microsoft.com/office/drawing/2015/06/chart">
              <c:ext xmlns:c16="http://schemas.microsoft.com/office/drawing/2014/chart" uri="{C3380CC4-5D6E-409C-BE32-E72D297353CC}">
                <c16:uniqueId val="{00000004-1780-4F46-BE5E-4B3D7244D81B}"/>
              </c:ext>
            </c:extLst>
          </c:dPt>
          <c:dPt>
            <c:idx val="5"/>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3-1780-4F46-BE5E-4B3D7244D81B}"/>
              </c:ext>
            </c:extLst>
          </c:dPt>
          <c:dPt>
            <c:idx val="6"/>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2-1780-4F46-BE5E-4B3D7244D81B}"/>
              </c:ext>
            </c:extLst>
          </c:dPt>
          <c:dPt>
            <c:idx val="7"/>
            <c:invertIfNegative val="0"/>
            <c:bubble3D val="0"/>
            <c:spPr>
              <a:solidFill>
                <a:schemeClr val="accent6">
                  <a:lumMod val="75000"/>
                </a:schemeClr>
              </a:solidFill>
              <a:ln>
                <a:noFill/>
              </a:ln>
              <a:effectLst/>
            </c:spPr>
            <c:extLst xmlns:c16r2="http://schemas.microsoft.com/office/drawing/2015/06/chart">
              <c:ext xmlns:c16="http://schemas.microsoft.com/office/drawing/2014/chart" uri="{C3380CC4-5D6E-409C-BE32-E72D297353CC}">
                <c16:uniqueId val="{00000001-1780-4F46-BE5E-4B3D7244D81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環境保全</c:v>
                </c:pt>
                <c:pt idx="1">
                  <c:v>糖尿病</c:v>
                </c:pt>
                <c:pt idx="2">
                  <c:v>小児がん</c:v>
                </c:pt>
                <c:pt idx="3">
                  <c:v>食料支援</c:v>
                </c:pt>
                <c:pt idx="4">
                  <c:v>青少年</c:v>
                </c:pt>
                <c:pt idx="5">
                  <c:v>災害援助</c:v>
                </c:pt>
                <c:pt idx="6">
                  <c:v>視力保護</c:v>
                </c:pt>
                <c:pt idx="7">
                  <c:v>人道支援</c:v>
                </c:pt>
              </c:strCache>
            </c:strRef>
          </c:cat>
          <c:val>
            <c:numRef>
              <c:f>Sheet1!$B$2:$B$9</c:f>
              <c:numCache>
                <c:formatCode>_("$"* #,##0_);_("$"* \(#,##0\);_("$"* "-"??_);_(@_)</c:formatCode>
                <c:ptCount val="8"/>
                <c:pt idx="0">
                  <c:v>126706</c:v>
                </c:pt>
                <c:pt idx="1">
                  <c:v>1006461</c:v>
                </c:pt>
                <c:pt idx="2">
                  <c:v>1517471</c:v>
                </c:pt>
                <c:pt idx="3">
                  <c:v>1608091</c:v>
                </c:pt>
                <c:pt idx="4">
                  <c:v>2888883</c:v>
                </c:pt>
                <c:pt idx="5">
                  <c:v>6888420</c:v>
                </c:pt>
                <c:pt idx="6">
                  <c:v>8292594.5099999998</c:v>
                </c:pt>
                <c:pt idx="7">
                  <c:v>13044003</c:v>
                </c:pt>
              </c:numCache>
            </c:numRef>
          </c:val>
          <c:extLst xmlns:c16r2="http://schemas.microsoft.com/office/drawing/2015/06/chart">
            <c:ext xmlns:c16="http://schemas.microsoft.com/office/drawing/2014/chart" uri="{C3380CC4-5D6E-409C-BE32-E72D297353CC}">
              <c16:uniqueId val="{00000000-955E-E046-9C74-F85983C7E429}"/>
            </c:ext>
          </c:extLst>
        </c:ser>
        <c:dLbls>
          <c:showLegendKey val="0"/>
          <c:showVal val="0"/>
          <c:showCatName val="0"/>
          <c:showSerName val="0"/>
          <c:showPercent val="0"/>
          <c:showBubbleSize val="0"/>
        </c:dLbls>
        <c:gapWidth val="45"/>
        <c:axId val="309156840"/>
        <c:axId val="309157624"/>
      </c:barChart>
      <c:catAx>
        <c:axId val="309156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ja-JP"/>
          </a:p>
        </c:txPr>
        <c:crossAx val="309157624"/>
        <c:crosses val="autoZero"/>
        <c:auto val="1"/>
        <c:lblAlgn val="ctr"/>
        <c:lblOffset val="100"/>
        <c:noMultiLvlLbl val="0"/>
      </c:catAx>
      <c:valAx>
        <c:axId val="309157624"/>
        <c:scaling>
          <c:orientation val="minMax"/>
        </c:scaling>
        <c:delete val="1"/>
        <c:axPos val="b"/>
        <c:majorGridlines>
          <c:spPr>
            <a:ln w="9525" cap="flat" cmpd="sng" algn="ctr">
              <a:noFill/>
              <a:round/>
            </a:ln>
            <a:effectLst/>
          </c:spPr>
        </c:majorGridlines>
        <c:numFmt formatCode="_(&quot;$&quot;* #,##0_);_(&quot;$&quot;* \(#,##0\);_(&quot;$&quot;* &quot;-&quot;??_);_(@_)" sourceLinked="1"/>
        <c:majorTickMark val="none"/>
        <c:minorTickMark val="none"/>
        <c:tickLblPos val="nextTo"/>
        <c:crossAx val="3091568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87272002392134E-3"/>
          <c:y val="0.12837218367506043"/>
          <c:w val="0.55771135253662918"/>
          <c:h val="0.7270494529767938"/>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A366-4E5D-B8D4-7529A7D55B0F}"/>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A366-4E5D-B8D4-7529A7D55B0F}"/>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A366-4E5D-B8D4-7529A7D55B0F}"/>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A366-4E5D-B8D4-7529A7D55B0F}"/>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A366-4E5D-B8D4-7529A7D55B0F}"/>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A366-4E5D-B8D4-7529A7D55B0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A366-4E5D-B8D4-7529A7D55B0F}"/>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F-A366-4E5D-B8D4-7529A7D55B0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'Japan Grant Summary'!$B$5:$B$12</c:f>
              <c:strCache>
                <c:ptCount val="8"/>
                <c:pt idx="0">
                  <c:v>小児がん</c:v>
                </c:pt>
                <c:pt idx="1">
                  <c:v>糖尿病</c:v>
                </c:pt>
                <c:pt idx="2">
                  <c:v>災害復興支援</c:v>
                </c:pt>
                <c:pt idx="3">
                  <c:v>環境</c:v>
                </c:pt>
                <c:pt idx="4">
                  <c:v>人道支援</c:v>
                </c:pt>
                <c:pt idx="5">
                  <c:v>食糧支援</c:v>
                </c:pt>
                <c:pt idx="6">
                  <c:v>青少年（ライオンズクエスト）</c:v>
                </c:pt>
                <c:pt idx="7">
                  <c:v>視力</c:v>
                </c:pt>
              </c:strCache>
            </c:strRef>
          </c:cat>
          <c:val>
            <c:numRef>
              <c:f>'Japan Grant Summary'!$C$5:$C$12</c:f>
              <c:numCache>
                <c:formatCode>General</c:formatCode>
                <c:ptCount val="8"/>
                <c:pt idx="0">
                  <c:v>1</c:v>
                </c:pt>
                <c:pt idx="1">
                  <c:v>2</c:v>
                </c:pt>
                <c:pt idx="2">
                  <c:v>9</c:v>
                </c:pt>
                <c:pt idx="3">
                  <c:v>7</c:v>
                </c:pt>
                <c:pt idx="4">
                  <c:v>88</c:v>
                </c:pt>
                <c:pt idx="5">
                  <c:v>5</c:v>
                </c:pt>
                <c:pt idx="6">
                  <c:v>49</c:v>
                </c:pt>
                <c:pt idx="7">
                  <c:v>1</c:v>
                </c:pt>
              </c:numCache>
            </c:numRef>
          </c:val>
          <c:extLst xmlns:c16r2="http://schemas.microsoft.com/office/drawing/2015/06/chart">
            <c:ext xmlns:c16="http://schemas.microsoft.com/office/drawing/2014/chart" uri="{C3380CC4-5D6E-409C-BE32-E72D297353CC}">
              <c16:uniqueId val="{00000010-A366-4E5D-B8D4-7529A7D55B0F}"/>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6271770998833692"/>
          <c:y val="0.27940639488532404"/>
          <c:w val="0.29612506341269468"/>
          <c:h val="0.4194222456752445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310" b="0"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0113913202016"/>
          <c:y val="1.5781872859172971E-2"/>
          <c:w val="0.84217099756956459"/>
          <c:h val="0.81187261951573264"/>
        </c:manualLayout>
      </c:layout>
      <c:barChart>
        <c:barDir val="bar"/>
        <c:grouping val="clustered"/>
        <c:varyColors val="0"/>
        <c:ser>
          <c:idx val="0"/>
          <c:order val="0"/>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ja-JP"/>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'Japan Grant Summary'!$B$14:$B$21</c:f>
              <c:strCache>
                <c:ptCount val="8"/>
                <c:pt idx="0">
                  <c:v>理事会指示</c:v>
                </c:pt>
                <c:pt idx="1">
                  <c:v>シェアリング</c:v>
                </c:pt>
                <c:pt idx="2">
                  <c:v>地域復興</c:v>
                </c:pt>
                <c:pt idx="3">
                  <c:v>指定</c:v>
                </c:pt>
                <c:pt idx="4">
                  <c:v>災害準備</c:v>
                </c:pt>
                <c:pt idx="5">
                  <c:v>緊急支援</c:v>
                </c:pt>
                <c:pt idx="6">
                  <c:v>ライオンズクエスト</c:v>
                </c:pt>
                <c:pt idx="7">
                  <c:v>マッチング</c:v>
                </c:pt>
              </c:strCache>
            </c:strRef>
          </c:cat>
          <c:val>
            <c:numRef>
              <c:f>'Japan Grant Summary'!$C$14:$C$21</c:f>
              <c:numCache>
                <c:formatCode>General</c:formatCode>
                <c:ptCount val="8"/>
                <c:pt idx="0">
                  <c:v>4</c:v>
                </c:pt>
                <c:pt idx="1">
                  <c:v>132</c:v>
                </c:pt>
                <c:pt idx="2">
                  <c:v>2</c:v>
                </c:pt>
                <c:pt idx="3">
                  <c:v>3</c:v>
                </c:pt>
                <c:pt idx="4">
                  <c:v>1</c:v>
                </c:pt>
                <c:pt idx="5">
                  <c:v>2</c:v>
                </c:pt>
                <c:pt idx="6">
                  <c:v>13</c:v>
                </c:pt>
                <c:pt idx="7">
                  <c:v>5</c:v>
                </c:pt>
              </c:numCache>
            </c:numRef>
          </c:val>
          <c:extLst xmlns:c16r2="http://schemas.microsoft.com/office/drawing/2015/06/chart">
            <c:ext xmlns:c16="http://schemas.microsoft.com/office/drawing/2014/chart" uri="{C3380CC4-5D6E-409C-BE32-E72D297353CC}">
              <c16:uniqueId val="{00000000-3D0A-4C08-AEFE-851801406C00}"/>
            </c:ext>
          </c:extLst>
        </c:ser>
        <c:dLbls>
          <c:dLblPos val="inEnd"/>
          <c:showLegendKey val="0"/>
          <c:showVal val="1"/>
          <c:showCatName val="0"/>
          <c:showSerName val="0"/>
          <c:showPercent val="0"/>
          <c:showBubbleSize val="0"/>
        </c:dLbls>
        <c:gapWidth val="65"/>
        <c:axId val="191913128"/>
        <c:axId val="191914696"/>
      </c:barChart>
      <c:catAx>
        <c:axId val="19191312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300" b="1" i="0" u="none" strike="noStrike" kern="1200" cap="all" baseline="0">
                <a:solidFill>
                  <a:srgbClr val="0D2240"/>
                </a:solidFill>
                <a:latin typeface="+mn-lt"/>
                <a:ea typeface="+mn-ea"/>
                <a:cs typeface="+mn-cs"/>
              </a:defRPr>
            </a:pPr>
            <a:endParaRPr lang="ja-JP"/>
          </a:p>
        </c:txPr>
        <c:crossAx val="191914696"/>
        <c:crosses val="autoZero"/>
        <c:auto val="1"/>
        <c:lblAlgn val="ctr"/>
        <c:lblOffset val="100"/>
        <c:noMultiLvlLbl val="0"/>
      </c:catAx>
      <c:valAx>
        <c:axId val="191914696"/>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ja-JP"/>
          </a:p>
        </c:txPr>
        <c:crossAx val="191913128"/>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240" b="1" i="0" u="none" strike="noStrike" kern="1200" baseline="0">
                <a:solidFill>
                  <a:schemeClr val="dk1">
                    <a:lumMod val="75000"/>
                    <a:lumOff val="25000"/>
                  </a:schemeClr>
                </a:solidFill>
                <a:latin typeface="+mn-lt"/>
                <a:ea typeface="+mn-ea"/>
                <a:cs typeface="+mn-cs"/>
              </a:defRPr>
            </a:pPr>
            <a:endParaRPr lang="ja-JP"/>
          </a:p>
        </c:txPr>
      </c:dTable>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BDE737-5378-43BE-8F01-EC55651C519D}"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EB4E958B-E81E-40BB-B560-8D405C39B838}">
      <dgm:prSet phldrT="[Text]" custT="1"/>
      <dgm:spPr/>
      <dgm:t>
        <a:bodyPr/>
        <a:lstStyle/>
        <a:p>
          <a:r>
            <a:rPr lang="ja-JP" altLang="en-US" sz="2000" dirty="0">
              <a:latin typeface="HGMaruGothicMPRO" panose="020F0600000000000000" pitchFamily="34" charset="-128"/>
              <a:ea typeface="HGMaruGothicMPRO" panose="020F0600000000000000" pitchFamily="34" charset="-128"/>
            </a:rPr>
            <a:t>１．ライオンズクラブ活動全般　　</a:t>
          </a:r>
          <a:endParaRPr lang="en-US" sz="2000" dirty="0">
            <a:latin typeface="HGMaruGothicMPRO" panose="020F0600000000000000" pitchFamily="34" charset="-128"/>
            <a:ea typeface="HGMaruGothicMPRO" panose="020F0600000000000000" pitchFamily="34" charset="-128"/>
          </a:endParaRPr>
        </a:p>
      </dgm:t>
    </dgm:pt>
    <dgm:pt modelId="{7A67DF88-1237-4CC6-B21A-92880F84995F}" type="parTrans" cxnId="{101E23BF-9B59-49E3-BF85-EAFE372C29C1}">
      <dgm:prSet/>
      <dgm:spPr/>
      <dgm:t>
        <a:bodyPr/>
        <a:lstStyle/>
        <a:p>
          <a:endParaRPr lang="en-US"/>
        </a:p>
      </dgm:t>
    </dgm:pt>
    <dgm:pt modelId="{F77A17B1-3227-42D2-BC81-ADC5BA0259C3}" type="sibTrans" cxnId="{101E23BF-9B59-49E3-BF85-EAFE372C29C1}">
      <dgm:prSet/>
      <dgm:spPr/>
      <dgm:t>
        <a:bodyPr/>
        <a:lstStyle/>
        <a:p>
          <a:endParaRPr lang="en-US"/>
        </a:p>
      </dgm:t>
    </dgm:pt>
    <dgm:pt modelId="{28EA5BE7-8E1C-4EDA-9C99-EDD540CB9990}">
      <dgm:prSet phldrT="[Text]" custT="1"/>
      <dgm:spPr/>
      <dgm:t>
        <a:bodyPr/>
        <a:lstStyle/>
        <a:p>
          <a:r>
            <a:rPr lang="ja-JP" altLang="en-US" sz="2000" dirty="0">
              <a:latin typeface="HGMaruGothicMPRO" panose="020F0600000000000000" pitchFamily="34" charset="-128"/>
              <a:ea typeface="HGMaruGothicMPRO" panose="020F0600000000000000" pitchFamily="34" charset="-128"/>
            </a:rPr>
            <a:t>２．アクティビティ・事業</a:t>
          </a:r>
          <a:endParaRPr lang="en-US" sz="2000" dirty="0">
            <a:latin typeface="HGMaruGothicMPRO" panose="020F0600000000000000" pitchFamily="34" charset="-128"/>
            <a:ea typeface="HGMaruGothicMPRO" panose="020F0600000000000000" pitchFamily="34" charset="-128"/>
          </a:endParaRPr>
        </a:p>
      </dgm:t>
    </dgm:pt>
    <dgm:pt modelId="{5A2D99EE-5925-4470-90DF-DF8CB651F388}" type="parTrans" cxnId="{29A73A38-9C55-436C-99E9-7AE6EDDE83C4}">
      <dgm:prSet/>
      <dgm:spPr/>
      <dgm:t>
        <a:bodyPr/>
        <a:lstStyle/>
        <a:p>
          <a:endParaRPr lang="en-US"/>
        </a:p>
      </dgm:t>
    </dgm:pt>
    <dgm:pt modelId="{9241D4D7-0357-449F-885D-3BFADE6442F9}" type="sibTrans" cxnId="{29A73A38-9C55-436C-99E9-7AE6EDDE83C4}">
      <dgm:prSet/>
      <dgm:spPr/>
      <dgm:t>
        <a:bodyPr/>
        <a:lstStyle/>
        <a:p>
          <a:endParaRPr lang="en-US"/>
        </a:p>
      </dgm:t>
    </dgm:pt>
    <dgm:pt modelId="{8B6287BE-BF4E-4480-A103-0C1E2530939A}">
      <dgm:prSet phldrT="[Text]"/>
      <dgm:spPr/>
      <dgm:t>
        <a:bodyPr/>
        <a:lstStyle/>
        <a:p>
          <a:r>
            <a:rPr lang="ja-JP" altLang="en-US" b="1" dirty="0">
              <a:solidFill>
                <a:schemeClr val="tx1"/>
              </a:solidFill>
              <a:latin typeface="HGMaruGothicMPRO" panose="020F0600000000000000" pitchFamily="34" charset="-128"/>
              <a:ea typeface="HGMaruGothicMPRO" panose="020F0600000000000000" pitchFamily="34" charset="-128"/>
            </a:rPr>
            <a:t>３．アドボカシー活動、クラブ</a:t>
          </a:r>
          <a:r>
            <a:rPr lang="en-US" altLang="ja-JP" b="1" dirty="0">
              <a:solidFill>
                <a:schemeClr val="tx1"/>
              </a:solidFill>
              <a:latin typeface="HGMaruGothicMPRO" panose="020F0600000000000000" pitchFamily="34" charset="-128"/>
              <a:ea typeface="HGMaruGothicMPRO" panose="020F0600000000000000" pitchFamily="34" charset="-128"/>
            </a:rPr>
            <a:t>PR</a:t>
          </a:r>
          <a:r>
            <a:rPr lang="ja-JP" altLang="en-US" b="1" dirty="0">
              <a:solidFill>
                <a:schemeClr val="tx1"/>
              </a:solidFill>
              <a:latin typeface="HGMaruGothicMPRO" panose="020F0600000000000000" pitchFamily="34" charset="-128"/>
              <a:ea typeface="HGMaruGothicMPRO" panose="020F0600000000000000" pitchFamily="34" charset="-128"/>
            </a:rPr>
            <a:t>、コミュニティ支援活動全般</a:t>
          </a:r>
          <a:endParaRPr lang="en-US" b="1" dirty="0">
            <a:solidFill>
              <a:schemeClr val="tx1"/>
            </a:solidFill>
            <a:latin typeface="HGMaruGothicMPRO" panose="020F0600000000000000" pitchFamily="34" charset="-128"/>
            <a:ea typeface="HGMaruGothicMPRO" panose="020F0600000000000000" pitchFamily="34" charset="-128"/>
          </a:endParaRPr>
        </a:p>
      </dgm:t>
    </dgm:pt>
    <dgm:pt modelId="{EBC10BA6-5DC9-45F0-A455-2351461C91B4}" type="parTrans" cxnId="{03BA295E-A33B-4B08-A833-4CCAD7E31379}">
      <dgm:prSet/>
      <dgm:spPr/>
      <dgm:t>
        <a:bodyPr/>
        <a:lstStyle/>
        <a:p>
          <a:endParaRPr lang="en-US"/>
        </a:p>
      </dgm:t>
    </dgm:pt>
    <dgm:pt modelId="{D44FCDCF-8AD0-4624-A81D-3A35718BCB1A}" type="sibTrans" cxnId="{03BA295E-A33B-4B08-A833-4CCAD7E31379}">
      <dgm:prSet/>
      <dgm:spPr/>
      <dgm:t>
        <a:bodyPr/>
        <a:lstStyle/>
        <a:p>
          <a:endParaRPr lang="en-US"/>
        </a:p>
      </dgm:t>
    </dgm:pt>
    <dgm:pt modelId="{A812382F-3BB2-402B-8CC3-562226916E70}">
      <dgm:prSet phldrT="[Text]" custT="1"/>
      <dgm:spPr/>
      <dgm:t>
        <a:bodyPr/>
        <a:lstStyle/>
        <a:p>
          <a:r>
            <a:rPr lang="ja-JP" altLang="en-US" sz="2400" dirty="0">
              <a:latin typeface="HGMaruGothicMPRO" panose="020F0600000000000000" pitchFamily="34" charset="-128"/>
              <a:ea typeface="HGMaruGothicMPRO" panose="020F0600000000000000" pitchFamily="34" charset="-128"/>
            </a:rPr>
            <a:t>４．</a:t>
          </a:r>
          <a:r>
            <a:rPr lang="en-US" altLang="ja-JP" sz="2400" dirty="0">
              <a:latin typeface="HGMaruGothicMPRO" panose="020F0600000000000000" pitchFamily="34" charset="-128"/>
              <a:ea typeface="HGMaruGothicMPRO" panose="020F0600000000000000" pitchFamily="34" charset="-128"/>
            </a:rPr>
            <a:t>LCIF</a:t>
          </a:r>
          <a:r>
            <a:rPr lang="ja-JP" altLang="en-US" sz="2400" dirty="0">
              <a:latin typeface="HGMaruGothicMPRO" panose="020F0600000000000000" pitchFamily="34" charset="-128"/>
              <a:ea typeface="HGMaruGothicMPRO" panose="020F0600000000000000" pitchFamily="34" charset="-128"/>
            </a:rPr>
            <a:t>交付金対象となる社会奉仕活動</a:t>
          </a:r>
          <a:endParaRPr lang="en-US" sz="2400" dirty="0">
            <a:latin typeface="HGMaruGothicMPRO" panose="020F0600000000000000" pitchFamily="34" charset="-128"/>
            <a:ea typeface="HGMaruGothicMPRO" panose="020F0600000000000000" pitchFamily="34" charset="-128"/>
          </a:endParaRPr>
        </a:p>
      </dgm:t>
    </dgm:pt>
    <dgm:pt modelId="{FF4111FA-5EC6-4E78-AE0A-1F328444301C}" type="parTrans" cxnId="{731CC154-DD90-4F8D-BA29-2F598DC961CF}">
      <dgm:prSet/>
      <dgm:spPr/>
      <dgm:t>
        <a:bodyPr/>
        <a:lstStyle/>
        <a:p>
          <a:endParaRPr lang="en-US"/>
        </a:p>
      </dgm:t>
    </dgm:pt>
    <dgm:pt modelId="{08B4216B-121D-4BAD-AD77-705AA47E7A65}" type="sibTrans" cxnId="{731CC154-DD90-4F8D-BA29-2F598DC961CF}">
      <dgm:prSet/>
      <dgm:spPr/>
      <dgm:t>
        <a:bodyPr/>
        <a:lstStyle/>
        <a:p>
          <a:endParaRPr lang="en-US"/>
        </a:p>
      </dgm:t>
    </dgm:pt>
    <dgm:pt modelId="{79FAE357-DA48-4303-8D2C-FF3449BCB009}" type="pres">
      <dgm:prSet presAssocID="{30BDE737-5378-43BE-8F01-EC55651C519D}" presName="Name0" presStyleCnt="0">
        <dgm:presLayoutVars>
          <dgm:chMax val="7"/>
          <dgm:resizeHandles val="exact"/>
        </dgm:presLayoutVars>
      </dgm:prSet>
      <dgm:spPr/>
      <dgm:t>
        <a:bodyPr/>
        <a:lstStyle/>
        <a:p>
          <a:endParaRPr kumimoji="1" lang="ja-JP" altLang="en-US"/>
        </a:p>
      </dgm:t>
    </dgm:pt>
    <dgm:pt modelId="{A54A312A-4422-4BA7-A21C-B0BAF4C54536}" type="pres">
      <dgm:prSet presAssocID="{30BDE737-5378-43BE-8F01-EC55651C519D}" presName="comp1" presStyleCnt="0"/>
      <dgm:spPr/>
    </dgm:pt>
    <dgm:pt modelId="{6C55E7C8-74D7-4A7E-9B14-E859C539B0D3}" type="pres">
      <dgm:prSet presAssocID="{30BDE737-5378-43BE-8F01-EC55651C519D}" presName="circle1" presStyleLbl="node1" presStyleIdx="0" presStyleCnt="4" custLinFactNeighborX="-352"/>
      <dgm:spPr/>
      <dgm:t>
        <a:bodyPr/>
        <a:lstStyle/>
        <a:p>
          <a:endParaRPr kumimoji="1" lang="ja-JP" altLang="en-US"/>
        </a:p>
      </dgm:t>
    </dgm:pt>
    <dgm:pt modelId="{629684E9-D914-4442-86DD-7FAD0434CFEB}" type="pres">
      <dgm:prSet presAssocID="{30BDE737-5378-43BE-8F01-EC55651C519D}" presName="c1text" presStyleLbl="node1" presStyleIdx="0" presStyleCnt="4">
        <dgm:presLayoutVars>
          <dgm:bulletEnabled val="1"/>
        </dgm:presLayoutVars>
      </dgm:prSet>
      <dgm:spPr/>
      <dgm:t>
        <a:bodyPr/>
        <a:lstStyle/>
        <a:p>
          <a:endParaRPr kumimoji="1" lang="ja-JP" altLang="en-US"/>
        </a:p>
      </dgm:t>
    </dgm:pt>
    <dgm:pt modelId="{EA9C29A8-EE2B-48C7-9786-27340DF36457}" type="pres">
      <dgm:prSet presAssocID="{30BDE737-5378-43BE-8F01-EC55651C519D}" presName="comp2" presStyleCnt="0"/>
      <dgm:spPr/>
    </dgm:pt>
    <dgm:pt modelId="{309CDEFB-F02E-4A69-BDAC-DC642EC8C468}" type="pres">
      <dgm:prSet presAssocID="{30BDE737-5378-43BE-8F01-EC55651C519D}" presName="circle2" presStyleLbl="node1" presStyleIdx="1" presStyleCnt="4"/>
      <dgm:spPr/>
      <dgm:t>
        <a:bodyPr/>
        <a:lstStyle/>
        <a:p>
          <a:endParaRPr kumimoji="1" lang="ja-JP" altLang="en-US"/>
        </a:p>
      </dgm:t>
    </dgm:pt>
    <dgm:pt modelId="{6BBA9189-ED04-4E1C-8270-67A01F3697D5}" type="pres">
      <dgm:prSet presAssocID="{30BDE737-5378-43BE-8F01-EC55651C519D}" presName="c2text" presStyleLbl="node1" presStyleIdx="1" presStyleCnt="4">
        <dgm:presLayoutVars>
          <dgm:bulletEnabled val="1"/>
        </dgm:presLayoutVars>
      </dgm:prSet>
      <dgm:spPr/>
      <dgm:t>
        <a:bodyPr/>
        <a:lstStyle/>
        <a:p>
          <a:endParaRPr kumimoji="1" lang="ja-JP" altLang="en-US"/>
        </a:p>
      </dgm:t>
    </dgm:pt>
    <dgm:pt modelId="{C5ACA8B3-2DC8-4BA2-9C26-3644616E406E}" type="pres">
      <dgm:prSet presAssocID="{30BDE737-5378-43BE-8F01-EC55651C519D}" presName="comp3" presStyleCnt="0"/>
      <dgm:spPr/>
    </dgm:pt>
    <dgm:pt modelId="{D793D00E-5638-472B-A1AB-B9D80D1066BF}" type="pres">
      <dgm:prSet presAssocID="{30BDE737-5378-43BE-8F01-EC55651C519D}" presName="circle3" presStyleLbl="node1" presStyleIdx="2" presStyleCnt="4"/>
      <dgm:spPr/>
      <dgm:t>
        <a:bodyPr/>
        <a:lstStyle/>
        <a:p>
          <a:endParaRPr kumimoji="1" lang="ja-JP" altLang="en-US"/>
        </a:p>
      </dgm:t>
    </dgm:pt>
    <dgm:pt modelId="{1A50F4D3-BD87-46BB-9232-A2B314EEC04B}" type="pres">
      <dgm:prSet presAssocID="{30BDE737-5378-43BE-8F01-EC55651C519D}" presName="c3text" presStyleLbl="node1" presStyleIdx="2" presStyleCnt="4">
        <dgm:presLayoutVars>
          <dgm:bulletEnabled val="1"/>
        </dgm:presLayoutVars>
      </dgm:prSet>
      <dgm:spPr/>
      <dgm:t>
        <a:bodyPr/>
        <a:lstStyle/>
        <a:p>
          <a:endParaRPr kumimoji="1" lang="ja-JP" altLang="en-US"/>
        </a:p>
      </dgm:t>
    </dgm:pt>
    <dgm:pt modelId="{2DBABA85-AAFB-4594-AC3D-300C7C4A8F0E}" type="pres">
      <dgm:prSet presAssocID="{30BDE737-5378-43BE-8F01-EC55651C519D}" presName="comp4" presStyleCnt="0"/>
      <dgm:spPr/>
    </dgm:pt>
    <dgm:pt modelId="{127558B2-A2B7-4842-8CED-172D3179512F}" type="pres">
      <dgm:prSet presAssocID="{30BDE737-5378-43BE-8F01-EC55651C519D}" presName="circle4" presStyleLbl="node1" presStyleIdx="3" presStyleCnt="4"/>
      <dgm:spPr/>
      <dgm:t>
        <a:bodyPr/>
        <a:lstStyle/>
        <a:p>
          <a:endParaRPr kumimoji="1" lang="ja-JP" altLang="en-US"/>
        </a:p>
      </dgm:t>
    </dgm:pt>
    <dgm:pt modelId="{D26D2AEE-47F0-4D69-80A4-F07160C55465}" type="pres">
      <dgm:prSet presAssocID="{30BDE737-5378-43BE-8F01-EC55651C519D}" presName="c4text" presStyleLbl="node1" presStyleIdx="3" presStyleCnt="4">
        <dgm:presLayoutVars>
          <dgm:bulletEnabled val="1"/>
        </dgm:presLayoutVars>
      </dgm:prSet>
      <dgm:spPr/>
      <dgm:t>
        <a:bodyPr/>
        <a:lstStyle/>
        <a:p>
          <a:endParaRPr kumimoji="1" lang="ja-JP" altLang="en-US"/>
        </a:p>
      </dgm:t>
    </dgm:pt>
  </dgm:ptLst>
  <dgm:cxnLst>
    <dgm:cxn modelId="{03BA295E-A33B-4B08-A833-4CCAD7E31379}" srcId="{30BDE737-5378-43BE-8F01-EC55651C519D}" destId="{8B6287BE-BF4E-4480-A103-0C1E2530939A}" srcOrd="2" destOrd="0" parTransId="{EBC10BA6-5DC9-45F0-A455-2351461C91B4}" sibTransId="{D44FCDCF-8AD0-4624-A81D-3A35718BCB1A}"/>
    <dgm:cxn modelId="{3116F6C4-4422-487F-A5AD-4FFB9F0A2A98}" type="presOf" srcId="{A812382F-3BB2-402B-8CC3-562226916E70}" destId="{D26D2AEE-47F0-4D69-80A4-F07160C55465}" srcOrd="1" destOrd="0" presId="urn:microsoft.com/office/officeart/2005/8/layout/venn2"/>
    <dgm:cxn modelId="{767B979E-2DBE-4996-AE90-33DDFB61DE54}" type="presOf" srcId="{8B6287BE-BF4E-4480-A103-0C1E2530939A}" destId="{1A50F4D3-BD87-46BB-9232-A2B314EEC04B}" srcOrd="1" destOrd="0" presId="urn:microsoft.com/office/officeart/2005/8/layout/venn2"/>
    <dgm:cxn modelId="{731CC154-DD90-4F8D-BA29-2F598DC961CF}" srcId="{30BDE737-5378-43BE-8F01-EC55651C519D}" destId="{A812382F-3BB2-402B-8CC3-562226916E70}" srcOrd="3" destOrd="0" parTransId="{FF4111FA-5EC6-4E78-AE0A-1F328444301C}" sibTransId="{08B4216B-121D-4BAD-AD77-705AA47E7A65}"/>
    <dgm:cxn modelId="{680F9CEB-AA99-4BEB-8371-A002E1F265EC}" type="presOf" srcId="{8B6287BE-BF4E-4480-A103-0C1E2530939A}" destId="{D793D00E-5638-472B-A1AB-B9D80D1066BF}" srcOrd="0" destOrd="0" presId="urn:microsoft.com/office/officeart/2005/8/layout/venn2"/>
    <dgm:cxn modelId="{A70E9588-A33B-46D1-ACCA-8E7E750330A5}" type="presOf" srcId="{EB4E958B-E81E-40BB-B560-8D405C39B838}" destId="{629684E9-D914-4442-86DD-7FAD0434CFEB}" srcOrd="1" destOrd="0" presId="urn:microsoft.com/office/officeart/2005/8/layout/venn2"/>
    <dgm:cxn modelId="{29A73A38-9C55-436C-99E9-7AE6EDDE83C4}" srcId="{30BDE737-5378-43BE-8F01-EC55651C519D}" destId="{28EA5BE7-8E1C-4EDA-9C99-EDD540CB9990}" srcOrd="1" destOrd="0" parTransId="{5A2D99EE-5925-4470-90DF-DF8CB651F388}" sibTransId="{9241D4D7-0357-449F-885D-3BFADE6442F9}"/>
    <dgm:cxn modelId="{99880748-82B3-4580-A5D3-B0826AFB2591}" type="presOf" srcId="{EB4E958B-E81E-40BB-B560-8D405C39B838}" destId="{6C55E7C8-74D7-4A7E-9B14-E859C539B0D3}" srcOrd="0" destOrd="0" presId="urn:microsoft.com/office/officeart/2005/8/layout/venn2"/>
    <dgm:cxn modelId="{4863D9A5-3C14-4FCE-88F4-A7220E7143B8}" type="presOf" srcId="{28EA5BE7-8E1C-4EDA-9C99-EDD540CB9990}" destId="{6BBA9189-ED04-4E1C-8270-67A01F3697D5}" srcOrd="1" destOrd="0" presId="urn:microsoft.com/office/officeart/2005/8/layout/venn2"/>
    <dgm:cxn modelId="{A326CEAB-BD0D-4CB4-BFBF-51C757429432}" type="presOf" srcId="{A812382F-3BB2-402B-8CC3-562226916E70}" destId="{127558B2-A2B7-4842-8CED-172D3179512F}" srcOrd="0" destOrd="0" presId="urn:microsoft.com/office/officeart/2005/8/layout/venn2"/>
    <dgm:cxn modelId="{101E23BF-9B59-49E3-BF85-EAFE372C29C1}" srcId="{30BDE737-5378-43BE-8F01-EC55651C519D}" destId="{EB4E958B-E81E-40BB-B560-8D405C39B838}" srcOrd="0" destOrd="0" parTransId="{7A67DF88-1237-4CC6-B21A-92880F84995F}" sibTransId="{F77A17B1-3227-42D2-BC81-ADC5BA0259C3}"/>
    <dgm:cxn modelId="{09735721-AFB9-4AD9-97D8-E6275D945894}" type="presOf" srcId="{28EA5BE7-8E1C-4EDA-9C99-EDD540CB9990}" destId="{309CDEFB-F02E-4A69-BDAC-DC642EC8C468}" srcOrd="0" destOrd="0" presId="urn:microsoft.com/office/officeart/2005/8/layout/venn2"/>
    <dgm:cxn modelId="{4FC889BF-7528-46DB-931F-5A5B5E215D84}" type="presOf" srcId="{30BDE737-5378-43BE-8F01-EC55651C519D}" destId="{79FAE357-DA48-4303-8D2C-FF3449BCB009}" srcOrd="0" destOrd="0" presId="urn:microsoft.com/office/officeart/2005/8/layout/venn2"/>
    <dgm:cxn modelId="{60BC18D4-262C-4164-A047-4EF25C10D199}" type="presParOf" srcId="{79FAE357-DA48-4303-8D2C-FF3449BCB009}" destId="{A54A312A-4422-4BA7-A21C-B0BAF4C54536}" srcOrd="0" destOrd="0" presId="urn:microsoft.com/office/officeart/2005/8/layout/venn2"/>
    <dgm:cxn modelId="{410818E2-63EF-4E72-AC45-26B65452C289}" type="presParOf" srcId="{A54A312A-4422-4BA7-A21C-B0BAF4C54536}" destId="{6C55E7C8-74D7-4A7E-9B14-E859C539B0D3}" srcOrd="0" destOrd="0" presId="urn:microsoft.com/office/officeart/2005/8/layout/venn2"/>
    <dgm:cxn modelId="{BC25C252-1B6E-4623-983B-CD9AC6F07EDD}" type="presParOf" srcId="{A54A312A-4422-4BA7-A21C-B0BAF4C54536}" destId="{629684E9-D914-4442-86DD-7FAD0434CFEB}" srcOrd="1" destOrd="0" presId="urn:microsoft.com/office/officeart/2005/8/layout/venn2"/>
    <dgm:cxn modelId="{DC35D559-794C-4691-8E60-67BA284FA589}" type="presParOf" srcId="{79FAE357-DA48-4303-8D2C-FF3449BCB009}" destId="{EA9C29A8-EE2B-48C7-9786-27340DF36457}" srcOrd="1" destOrd="0" presId="urn:microsoft.com/office/officeart/2005/8/layout/venn2"/>
    <dgm:cxn modelId="{54726649-505C-40F2-9047-87D5562347AE}" type="presParOf" srcId="{EA9C29A8-EE2B-48C7-9786-27340DF36457}" destId="{309CDEFB-F02E-4A69-BDAC-DC642EC8C468}" srcOrd="0" destOrd="0" presId="urn:microsoft.com/office/officeart/2005/8/layout/venn2"/>
    <dgm:cxn modelId="{854F1B18-2343-410E-8783-2D6D42402975}" type="presParOf" srcId="{EA9C29A8-EE2B-48C7-9786-27340DF36457}" destId="{6BBA9189-ED04-4E1C-8270-67A01F3697D5}" srcOrd="1" destOrd="0" presId="urn:microsoft.com/office/officeart/2005/8/layout/venn2"/>
    <dgm:cxn modelId="{B6DF73E9-F089-4A26-B86A-535107A247D4}" type="presParOf" srcId="{79FAE357-DA48-4303-8D2C-FF3449BCB009}" destId="{C5ACA8B3-2DC8-4BA2-9C26-3644616E406E}" srcOrd="2" destOrd="0" presId="urn:microsoft.com/office/officeart/2005/8/layout/venn2"/>
    <dgm:cxn modelId="{80ACC5D3-17B9-40A8-8671-207552ECC587}" type="presParOf" srcId="{C5ACA8B3-2DC8-4BA2-9C26-3644616E406E}" destId="{D793D00E-5638-472B-A1AB-B9D80D1066BF}" srcOrd="0" destOrd="0" presId="urn:microsoft.com/office/officeart/2005/8/layout/venn2"/>
    <dgm:cxn modelId="{F0A36FFC-CC53-4C3A-86A6-FAAF3FACADCD}" type="presParOf" srcId="{C5ACA8B3-2DC8-4BA2-9C26-3644616E406E}" destId="{1A50F4D3-BD87-46BB-9232-A2B314EEC04B}" srcOrd="1" destOrd="0" presId="urn:microsoft.com/office/officeart/2005/8/layout/venn2"/>
    <dgm:cxn modelId="{0BF8795F-2D6C-45EC-98E4-96B885861F8B}" type="presParOf" srcId="{79FAE357-DA48-4303-8D2C-FF3449BCB009}" destId="{2DBABA85-AAFB-4594-AC3D-300C7C4A8F0E}" srcOrd="3" destOrd="0" presId="urn:microsoft.com/office/officeart/2005/8/layout/venn2"/>
    <dgm:cxn modelId="{5E657043-9BB1-4FBA-9DC7-78ADAA1425EC}" type="presParOf" srcId="{2DBABA85-AAFB-4594-AC3D-300C7C4A8F0E}" destId="{127558B2-A2B7-4842-8CED-172D3179512F}" srcOrd="0" destOrd="0" presId="urn:microsoft.com/office/officeart/2005/8/layout/venn2"/>
    <dgm:cxn modelId="{63CCFAD5-BE21-4131-BBC6-FD941128681D}" type="presParOf" srcId="{2DBABA85-AAFB-4594-AC3D-300C7C4A8F0E}" destId="{D26D2AEE-47F0-4D69-80A4-F07160C55465}" srcOrd="1" destOrd="0" presId="urn:microsoft.com/office/officeart/2005/8/layout/ven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08A55E-0B52-4BB9-87B5-BDB361177D78}" type="doc">
      <dgm:prSet loTypeId="urn:microsoft.com/office/officeart/2005/8/layout/hProcess6" loCatId="process" qsTypeId="urn:microsoft.com/office/officeart/2005/8/quickstyle/simple1" qsCatId="simple" csTypeId="urn:microsoft.com/office/officeart/2005/8/colors/colorful3" csCatId="colorful" phldr="1"/>
      <dgm:spPr/>
      <dgm:t>
        <a:bodyPr/>
        <a:lstStyle/>
        <a:p>
          <a:endParaRPr lang="en-US"/>
        </a:p>
      </dgm:t>
    </dgm:pt>
    <dgm:pt modelId="{94BABE47-5BE2-43AA-A2BD-513F94CA2B65}">
      <dgm:prSet phldrT="[Text]" custT="1"/>
      <dgm:spPr>
        <a:xfrm>
          <a:off x="5770" y="1964564"/>
          <a:ext cx="1523404" cy="152340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ja-JP" altLang="en-US" sz="2000" b="1" dirty="0">
              <a:solidFill>
                <a:sysClr val="window" lastClr="FFFFFF"/>
              </a:solidFill>
              <a:latin typeface="Arial"/>
              <a:ea typeface="+mn-ea"/>
              <a:cs typeface="+mn-cs"/>
            </a:rPr>
            <a:t>申請書の受理</a:t>
          </a:r>
          <a:endParaRPr lang="en-US" sz="2000" b="1" dirty="0">
            <a:solidFill>
              <a:sysClr val="window" lastClr="FFFFFF"/>
            </a:solidFill>
            <a:latin typeface="Arial"/>
            <a:ea typeface="+mn-ea"/>
            <a:cs typeface="+mn-cs"/>
          </a:endParaRPr>
        </a:p>
      </dgm:t>
    </dgm:pt>
    <dgm:pt modelId="{CB9EE9E4-598C-4288-B042-AAC4420D68E8}" type="parTrans" cxnId="{BBE450B2-5913-41B6-AF7A-F46F7261F0F5}">
      <dgm:prSet/>
      <dgm:spPr/>
      <dgm:t>
        <a:bodyPr/>
        <a:lstStyle/>
        <a:p>
          <a:endParaRPr lang="en-US"/>
        </a:p>
      </dgm:t>
    </dgm:pt>
    <dgm:pt modelId="{0646E66E-C65F-4FAC-8BCD-DCADDEEAF3C2}" type="sibTrans" cxnId="{BBE450B2-5913-41B6-AF7A-F46F7261F0F5}">
      <dgm:prSet/>
      <dgm:spPr/>
      <dgm:t>
        <a:bodyPr/>
        <a:lstStyle/>
        <a:p>
          <a:endParaRPr lang="en-US"/>
        </a:p>
      </dgm:t>
    </dgm:pt>
    <dgm:pt modelId="{01D97E57-48C6-4F6E-979D-99DFC6B2585C}">
      <dgm:prSet phldrT="[Text]" custT="1"/>
      <dgm:spPr>
        <a:xfrm>
          <a:off x="767472" y="1394619"/>
          <a:ext cx="3046809" cy="2663294"/>
        </a:xfrm>
        <a:prstGeom prst="rightArrow">
          <a:avLst>
            <a:gd name="adj1" fmla="val 70000"/>
            <a:gd name="adj2" fmla="val 50000"/>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事業の審査</a:t>
          </a:r>
          <a:r>
            <a:rPr lang="en-US" sz="1600" b="1" dirty="0">
              <a:solidFill>
                <a:sysClr val="windowText" lastClr="000000">
                  <a:hueOff val="0"/>
                  <a:satOff val="0"/>
                  <a:lumOff val="0"/>
                  <a:alphaOff val="0"/>
                </a:sysClr>
              </a:solidFill>
              <a:latin typeface="Arial"/>
              <a:ea typeface="+mn-ea"/>
              <a:cs typeface="+mn-cs"/>
            </a:rPr>
            <a:t> </a:t>
          </a:r>
        </a:p>
      </dgm:t>
    </dgm:pt>
    <dgm:pt modelId="{0F4EF850-95CD-4443-B144-BEE4178A302D}" type="parTrans" cxnId="{2FABD584-89EC-4585-B7B5-B4E15E417462}">
      <dgm:prSet/>
      <dgm:spPr/>
      <dgm:t>
        <a:bodyPr/>
        <a:lstStyle/>
        <a:p>
          <a:endParaRPr lang="en-US"/>
        </a:p>
      </dgm:t>
    </dgm:pt>
    <dgm:pt modelId="{7BB9ADF5-5857-44ED-AA9B-5DA7EB8673DE}" type="sibTrans" cxnId="{2FABD584-89EC-4585-B7B5-B4E15E417462}">
      <dgm:prSet/>
      <dgm:spPr/>
      <dgm:t>
        <a:bodyPr/>
        <a:lstStyle/>
        <a:p>
          <a:endParaRPr lang="en-US"/>
        </a:p>
      </dgm:t>
    </dgm:pt>
    <dgm:pt modelId="{D5C8DD4E-253A-4800-AB11-9FA8FF2A2487}">
      <dgm:prSet phldrT="[Text]" custT="1"/>
      <dgm:spPr>
        <a:xfrm>
          <a:off x="767472" y="1394619"/>
          <a:ext cx="3046809" cy="2663294"/>
        </a:xfrm>
        <a:prstGeom prst="rightArrow">
          <a:avLst>
            <a:gd name="adj1" fmla="val 70000"/>
            <a:gd name="adj2" fmla="val 50000"/>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ライオンズへの指導</a:t>
          </a:r>
          <a:endParaRPr lang="en-US" sz="1600" b="1" dirty="0">
            <a:solidFill>
              <a:sysClr val="windowText" lastClr="000000">
                <a:hueOff val="0"/>
                <a:satOff val="0"/>
                <a:lumOff val="0"/>
                <a:alphaOff val="0"/>
              </a:sysClr>
            </a:solidFill>
            <a:latin typeface="Arial"/>
            <a:ea typeface="+mn-ea"/>
            <a:cs typeface="+mn-cs"/>
          </a:endParaRPr>
        </a:p>
      </dgm:t>
    </dgm:pt>
    <dgm:pt modelId="{22E24C29-0992-42BA-B51A-4EE3AF84A0A2}" type="parTrans" cxnId="{D43F8504-D824-4852-A2E0-BDA542E5DB4E}">
      <dgm:prSet/>
      <dgm:spPr/>
      <dgm:t>
        <a:bodyPr/>
        <a:lstStyle/>
        <a:p>
          <a:endParaRPr lang="en-US"/>
        </a:p>
      </dgm:t>
    </dgm:pt>
    <dgm:pt modelId="{91A2C932-8922-4CE2-A69D-C6EB69C5F960}" type="sibTrans" cxnId="{D43F8504-D824-4852-A2E0-BDA542E5DB4E}">
      <dgm:prSet/>
      <dgm:spPr/>
      <dgm:t>
        <a:bodyPr/>
        <a:lstStyle/>
        <a:p>
          <a:endParaRPr lang="en-US"/>
        </a:p>
      </dgm:t>
    </dgm:pt>
    <dgm:pt modelId="{4D7E7B60-F7EC-4286-8B3F-D8CA2935C427}">
      <dgm:prSet phldrT="[Text]" custT="1"/>
      <dgm:spPr>
        <a:xfrm>
          <a:off x="4004707" y="1964564"/>
          <a:ext cx="1523404" cy="1523404"/>
        </a:xfrm>
        <a:prstGeom prst="ellipse">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ja-JP" altLang="en-US" sz="2000" b="1" dirty="0">
              <a:solidFill>
                <a:sysClr val="window" lastClr="FFFFFF"/>
              </a:solidFill>
              <a:latin typeface="Arial"/>
              <a:ea typeface="+mn-ea"/>
              <a:cs typeface="+mn-cs"/>
            </a:rPr>
            <a:t>事業の　モニタリング</a:t>
          </a:r>
          <a:endParaRPr lang="en-US" sz="2000" b="1" dirty="0">
            <a:solidFill>
              <a:sysClr val="window" lastClr="FFFFFF"/>
            </a:solidFill>
            <a:latin typeface="Arial"/>
            <a:ea typeface="+mn-ea"/>
            <a:cs typeface="+mn-cs"/>
          </a:endParaRPr>
        </a:p>
      </dgm:t>
    </dgm:pt>
    <dgm:pt modelId="{6E4019F7-CB0F-4672-9786-60A3371A1EA5}" type="parTrans" cxnId="{90ABFD3C-FCA4-4A47-B4BA-7DED9489E6FA}">
      <dgm:prSet/>
      <dgm:spPr/>
      <dgm:t>
        <a:bodyPr/>
        <a:lstStyle/>
        <a:p>
          <a:endParaRPr lang="en-US"/>
        </a:p>
      </dgm:t>
    </dgm:pt>
    <dgm:pt modelId="{204BFED1-5764-4CA6-BCA2-71C9EC3B5DC6}" type="sibTrans" cxnId="{90ABFD3C-FCA4-4A47-B4BA-7DED9489E6FA}">
      <dgm:prSet/>
      <dgm:spPr/>
      <dgm:t>
        <a:bodyPr/>
        <a:lstStyle/>
        <a:p>
          <a:endParaRPr lang="en-US"/>
        </a:p>
      </dgm:t>
    </dgm:pt>
    <dgm:pt modelId="{B598FD30-4259-40EB-B890-2EF47C1B1E63}">
      <dgm:prSet phldrT="[Text]" custT="1"/>
      <dgm:spPr>
        <a:xfrm>
          <a:off x="4766410" y="1394619"/>
          <a:ext cx="3046809" cy="2663294"/>
        </a:xfrm>
        <a:prstGeom prst="rightArrow">
          <a:avLst>
            <a:gd name="adj1" fmla="val 70000"/>
            <a:gd name="adj2" fmla="val 50000"/>
          </a:avLst>
        </a:prstGeom>
        <a:solidFill>
          <a:srgbClr val="9BBB59">
            <a:tint val="40000"/>
            <a:alpha val="90000"/>
            <a:hueOff val="5358427"/>
            <a:satOff val="-6896"/>
            <a:lumOff val="-537"/>
            <a:alphaOff val="0"/>
          </a:srgbClr>
        </a:solidFill>
        <a:ln w="25400" cap="flat" cmpd="sng" algn="ctr">
          <a:solidFill>
            <a:srgbClr val="9BBB59">
              <a:tint val="40000"/>
              <a:alpha val="90000"/>
              <a:hueOff val="5358427"/>
              <a:satOff val="-6896"/>
              <a:lumOff val="-537"/>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交付金の支払</a:t>
          </a:r>
          <a:endParaRPr lang="en-US" sz="1600" b="1" dirty="0">
            <a:solidFill>
              <a:sysClr val="windowText" lastClr="000000">
                <a:hueOff val="0"/>
                <a:satOff val="0"/>
                <a:lumOff val="0"/>
                <a:alphaOff val="0"/>
              </a:sysClr>
            </a:solidFill>
            <a:latin typeface="Arial"/>
            <a:ea typeface="+mn-ea"/>
            <a:cs typeface="+mn-cs"/>
          </a:endParaRPr>
        </a:p>
      </dgm:t>
    </dgm:pt>
    <dgm:pt modelId="{4931EE6E-C1CC-421D-A58D-316E8D3AA22B}" type="parTrans" cxnId="{C24C9C7A-7846-434F-919B-F164D4FC4D03}">
      <dgm:prSet/>
      <dgm:spPr/>
      <dgm:t>
        <a:bodyPr/>
        <a:lstStyle/>
        <a:p>
          <a:endParaRPr lang="en-US"/>
        </a:p>
      </dgm:t>
    </dgm:pt>
    <dgm:pt modelId="{11268B4C-412B-411D-909A-15FF5EC0D49B}" type="sibTrans" cxnId="{C24C9C7A-7846-434F-919B-F164D4FC4D03}">
      <dgm:prSet/>
      <dgm:spPr/>
      <dgm:t>
        <a:bodyPr/>
        <a:lstStyle/>
        <a:p>
          <a:endParaRPr lang="en-US"/>
        </a:p>
      </dgm:t>
    </dgm:pt>
    <dgm:pt modelId="{5BCDE17A-C22F-4225-8812-310EC700C41D}">
      <dgm:prSet phldrT="[Text]" custT="1"/>
      <dgm:spPr>
        <a:xfrm>
          <a:off x="8003644" y="1964564"/>
          <a:ext cx="1523404" cy="1523404"/>
        </a:xfrm>
        <a:prstGeom prst="ellipse">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r>
            <a:rPr lang="ja-JP" altLang="en-US" sz="2000" b="1" dirty="0">
              <a:solidFill>
                <a:sysClr val="window" lastClr="FFFFFF"/>
              </a:solidFill>
              <a:latin typeface="Arial"/>
              <a:ea typeface="+mn-ea"/>
              <a:cs typeface="+mn-cs"/>
            </a:rPr>
            <a:t>結果の　周知</a:t>
          </a:r>
          <a:endParaRPr lang="en-US" sz="2000" b="1" dirty="0">
            <a:solidFill>
              <a:sysClr val="window" lastClr="FFFFFF"/>
            </a:solidFill>
            <a:latin typeface="Arial"/>
            <a:ea typeface="+mn-ea"/>
            <a:cs typeface="+mn-cs"/>
          </a:endParaRPr>
        </a:p>
      </dgm:t>
    </dgm:pt>
    <dgm:pt modelId="{0AE47F84-4E59-443F-B9B7-C0CA387CA4CC}" type="parTrans" cxnId="{46ED9BBB-E22B-4B09-9D98-9AD36D639328}">
      <dgm:prSet/>
      <dgm:spPr/>
      <dgm:t>
        <a:bodyPr/>
        <a:lstStyle/>
        <a:p>
          <a:endParaRPr lang="en-US"/>
        </a:p>
      </dgm:t>
    </dgm:pt>
    <dgm:pt modelId="{F5CE18C5-FCD3-46AA-B07E-0734DB6D27FC}" type="sibTrans" cxnId="{46ED9BBB-E22B-4B09-9D98-9AD36D639328}">
      <dgm:prSet/>
      <dgm:spPr/>
      <dgm:t>
        <a:bodyPr/>
        <a:lstStyle/>
        <a:p>
          <a:endParaRPr lang="en-US"/>
        </a:p>
      </dgm:t>
    </dgm:pt>
    <dgm:pt modelId="{D1CBE35B-CAD5-4748-B810-F7C443DF8493}">
      <dgm:prSet phldrT="[Text]" phldr="0" custT="1"/>
      <dgm:spPr>
        <a:xfrm>
          <a:off x="8765347" y="1394619"/>
          <a:ext cx="3046809" cy="2663294"/>
        </a:xfrm>
        <a:prstGeom prst="rightArrow">
          <a:avLst>
            <a:gd name="adj1" fmla="val 70000"/>
            <a:gd name="adj2" fmla="val 50000"/>
          </a:avLst>
        </a:prstGeom>
        <a:solidFill>
          <a:srgbClr val="9BBB59">
            <a:tint val="40000"/>
            <a:alpha val="90000"/>
            <a:hueOff val="10716854"/>
            <a:satOff val="-13793"/>
            <a:lumOff val="-1075"/>
            <a:alphaOff val="0"/>
          </a:srgbClr>
        </a:solidFill>
        <a:ln w="25400" cap="flat" cmpd="sng" algn="ctr">
          <a:solidFill>
            <a:srgbClr val="9BBB59">
              <a:tint val="40000"/>
              <a:alpha val="90000"/>
              <a:hueOff val="10716854"/>
              <a:satOff val="-13793"/>
              <a:lumOff val="-1075"/>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受益者の証言</a:t>
          </a:r>
        </a:p>
      </dgm:t>
    </dgm:pt>
    <dgm:pt modelId="{927C4F72-F099-4A46-B694-7A6ADD08EA10}" type="parTrans" cxnId="{BFED17AF-32FD-4223-ADEE-62D12FA69BE1}">
      <dgm:prSet/>
      <dgm:spPr/>
      <dgm:t>
        <a:bodyPr/>
        <a:lstStyle/>
        <a:p>
          <a:endParaRPr lang="en-US"/>
        </a:p>
      </dgm:t>
    </dgm:pt>
    <dgm:pt modelId="{0EEEC128-106E-4DB8-9864-2AEA20E7A0EA}" type="sibTrans" cxnId="{BFED17AF-32FD-4223-ADEE-62D12FA69BE1}">
      <dgm:prSet/>
      <dgm:spPr/>
      <dgm:t>
        <a:bodyPr/>
        <a:lstStyle/>
        <a:p>
          <a:endParaRPr lang="en-US"/>
        </a:p>
      </dgm:t>
    </dgm:pt>
    <dgm:pt modelId="{5B23043E-0501-4FBE-9242-077A78E1EB4E}">
      <dgm:prSet phldrT="[Text]"/>
      <dgm:spPr>
        <a:xfrm>
          <a:off x="767472" y="1394619"/>
          <a:ext cx="3046809" cy="2663294"/>
        </a:xfrm>
        <a:prstGeom prst="rightArrow">
          <a:avLst>
            <a:gd name="adj1" fmla="val 70000"/>
            <a:gd name="adj2" fmla="val 50000"/>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dgm:spPr>
      <dgm:t>
        <a:bodyPr/>
        <a:lstStyle/>
        <a:p>
          <a:endParaRPr lang="en-US" sz="1900" dirty="0">
            <a:solidFill>
              <a:sysClr val="windowText" lastClr="000000">
                <a:hueOff val="0"/>
                <a:satOff val="0"/>
                <a:lumOff val="0"/>
                <a:alphaOff val="0"/>
              </a:sysClr>
            </a:solidFill>
            <a:latin typeface="Arial"/>
            <a:ea typeface="+mn-ea"/>
            <a:cs typeface="+mn-cs"/>
          </a:endParaRPr>
        </a:p>
      </dgm:t>
    </dgm:pt>
    <dgm:pt modelId="{C1F6A3CC-D7C5-435A-8429-4BF3321BD4D4}" type="parTrans" cxnId="{DFEFD29B-C650-4993-93EF-BCC905046B48}">
      <dgm:prSet/>
      <dgm:spPr/>
      <dgm:t>
        <a:bodyPr/>
        <a:lstStyle/>
        <a:p>
          <a:endParaRPr lang="en-US"/>
        </a:p>
      </dgm:t>
    </dgm:pt>
    <dgm:pt modelId="{F042FD63-9B24-41F2-8138-C7D8E937EB4E}" type="sibTrans" cxnId="{DFEFD29B-C650-4993-93EF-BCC905046B48}">
      <dgm:prSet/>
      <dgm:spPr/>
      <dgm:t>
        <a:bodyPr/>
        <a:lstStyle/>
        <a:p>
          <a:endParaRPr lang="en-US"/>
        </a:p>
      </dgm:t>
    </dgm:pt>
    <dgm:pt modelId="{796FAE91-F249-4EEB-87AF-BC48A24DB9D5}">
      <dgm:prSet phldrT="[Text]" custT="1"/>
      <dgm:spPr>
        <a:xfrm>
          <a:off x="767472" y="1394619"/>
          <a:ext cx="3046809" cy="2663294"/>
        </a:xfrm>
        <a:prstGeom prst="rightArrow">
          <a:avLst>
            <a:gd name="adj1" fmla="val 70000"/>
            <a:gd name="adj2" fmla="val 50000"/>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申請資格の決定</a:t>
          </a:r>
          <a:endParaRPr lang="en-US" sz="1600" b="1" dirty="0">
            <a:solidFill>
              <a:sysClr val="windowText" lastClr="000000">
                <a:hueOff val="0"/>
                <a:satOff val="0"/>
                <a:lumOff val="0"/>
                <a:alphaOff val="0"/>
              </a:sysClr>
            </a:solidFill>
            <a:latin typeface="Arial"/>
            <a:ea typeface="+mn-ea"/>
            <a:cs typeface="+mn-cs"/>
          </a:endParaRPr>
        </a:p>
      </dgm:t>
    </dgm:pt>
    <dgm:pt modelId="{93DE8B05-3AB5-4E70-8139-02172ABA8A23}" type="parTrans" cxnId="{E7D612B3-01E0-4A49-AFDB-FBC3F4527B14}">
      <dgm:prSet/>
      <dgm:spPr/>
      <dgm:t>
        <a:bodyPr/>
        <a:lstStyle/>
        <a:p>
          <a:endParaRPr lang="en-US"/>
        </a:p>
      </dgm:t>
    </dgm:pt>
    <dgm:pt modelId="{9016616F-0174-4E52-8119-0F338FC61198}" type="sibTrans" cxnId="{E7D612B3-01E0-4A49-AFDB-FBC3F4527B14}">
      <dgm:prSet/>
      <dgm:spPr/>
      <dgm:t>
        <a:bodyPr/>
        <a:lstStyle/>
        <a:p>
          <a:endParaRPr lang="en-US"/>
        </a:p>
      </dgm:t>
    </dgm:pt>
    <dgm:pt modelId="{86FF4604-6B4B-45A3-A9CC-228399825C36}">
      <dgm:prSet phldrT="[Text]" custT="1"/>
      <dgm:spPr>
        <a:xfrm>
          <a:off x="4766410" y="1394619"/>
          <a:ext cx="3046809" cy="2663294"/>
        </a:xfrm>
        <a:prstGeom prst="rightArrow">
          <a:avLst>
            <a:gd name="adj1" fmla="val 70000"/>
            <a:gd name="adj2" fmla="val 50000"/>
          </a:avLst>
        </a:prstGeom>
        <a:solidFill>
          <a:srgbClr val="9BBB59">
            <a:tint val="40000"/>
            <a:alpha val="90000"/>
            <a:hueOff val="5358427"/>
            <a:satOff val="-6896"/>
            <a:lumOff val="-537"/>
            <a:alphaOff val="0"/>
          </a:srgbClr>
        </a:solidFill>
        <a:ln w="25400" cap="flat" cmpd="sng" algn="ctr">
          <a:solidFill>
            <a:srgbClr val="9BBB59">
              <a:tint val="40000"/>
              <a:alpha val="90000"/>
              <a:hueOff val="5358427"/>
              <a:satOff val="-6896"/>
              <a:lumOff val="-537"/>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進捗の監督</a:t>
          </a:r>
          <a:endParaRPr lang="en-US" sz="1600" b="1" dirty="0">
            <a:solidFill>
              <a:sysClr val="windowText" lastClr="000000">
                <a:hueOff val="0"/>
                <a:satOff val="0"/>
                <a:lumOff val="0"/>
                <a:alphaOff val="0"/>
              </a:sysClr>
            </a:solidFill>
            <a:latin typeface="Arial"/>
            <a:ea typeface="+mn-ea"/>
            <a:cs typeface="+mn-cs"/>
          </a:endParaRPr>
        </a:p>
      </dgm:t>
    </dgm:pt>
    <dgm:pt modelId="{C2C79239-F27B-4367-9CC7-18FFBEC16333}" type="parTrans" cxnId="{E0D7C2C3-4D71-4FFB-9077-8C08AD762DDF}">
      <dgm:prSet/>
      <dgm:spPr/>
      <dgm:t>
        <a:bodyPr/>
        <a:lstStyle/>
        <a:p>
          <a:endParaRPr lang="en-US"/>
        </a:p>
      </dgm:t>
    </dgm:pt>
    <dgm:pt modelId="{B8224A23-A8DE-4F6C-9C47-5EA17AB395FA}" type="sibTrans" cxnId="{E0D7C2C3-4D71-4FFB-9077-8C08AD762DDF}">
      <dgm:prSet/>
      <dgm:spPr/>
      <dgm:t>
        <a:bodyPr/>
        <a:lstStyle/>
        <a:p>
          <a:endParaRPr lang="en-US"/>
        </a:p>
      </dgm:t>
    </dgm:pt>
    <dgm:pt modelId="{AB295FA1-00E9-4AEC-98BF-2E67553D4DC5}">
      <dgm:prSet phldrT="[Text]" custT="1"/>
      <dgm:spPr>
        <a:xfrm>
          <a:off x="8765347" y="1394619"/>
          <a:ext cx="3046809" cy="2663294"/>
        </a:xfrm>
        <a:prstGeom prst="rightArrow">
          <a:avLst>
            <a:gd name="adj1" fmla="val 70000"/>
            <a:gd name="adj2" fmla="val 50000"/>
          </a:avLst>
        </a:prstGeom>
        <a:solidFill>
          <a:srgbClr val="9BBB59">
            <a:tint val="40000"/>
            <a:alpha val="90000"/>
            <a:hueOff val="10716854"/>
            <a:satOff val="-13793"/>
            <a:lumOff val="-1075"/>
            <a:alphaOff val="0"/>
          </a:srgbClr>
        </a:solidFill>
        <a:ln w="25400" cap="flat" cmpd="sng" algn="ctr">
          <a:solidFill>
            <a:srgbClr val="9BBB59">
              <a:tint val="40000"/>
              <a:alpha val="90000"/>
              <a:hueOff val="10716854"/>
              <a:satOff val="-13793"/>
              <a:lumOff val="-1075"/>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成功のストーリー</a:t>
          </a:r>
          <a:endParaRPr lang="en-US" sz="1600" b="1" dirty="0">
            <a:solidFill>
              <a:sysClr val="windowText" lastClr="000000">
                <a:hueOff val="0"/>
                <a:satOff val="0"/>
                <a:lumOff val="0"/>
                <a:alphaOff val="0"/>
              </a:sysClr>
            </a:solidFill>
            <a:latin typeface="Arial"/>
            <a:ea typeface="+mn-ea"/>
            <a:cs typeface="+mn-cs"/>
          </a:endParaRPr>
        </a:p>
      </dgm:t>
    </dgm:pt>
    <dgm:pt modelId="{8AD21999-5892-4490-BAF3-DA9C653E7C07}" type="sibTrans" cxnId="{BB428577-E379-4957-9934-CDB87BD9EF41}">
      <dgm:prSet/>
      <dgm:spPr/>
      <dgm:t>
        <a:bodyPr/>
        <a:lstStyle/>
        <a:p>
          <a:endParaRPr lang="en-US"/>
        </a:p>
      </dgm:t>
    </dgm:pt>
    <dgm:pt modelId="{0975BD05-6B54-404E-AB10-3DB171BF0A7E}" type="parTrans" cxnId="{BB428577-E379-4957-9934-CDB87BD9EF41}">
      <dgm:prSet/>
      <dgm:spPr/>
      <dgm:t>
        <a:bodyPr/>
        <a:lstStyle/>
        <a:p>
          <a:endParaRPr lang="en-US"/>
        </a:p>
      </dgm:t>
    </dgm:pt>
    <dgm:pt modelId="{4DFE311A-CFD5-4478-8680-DF9F5FB15A16}">
      <dgm:prSet phldrT="[Text]" custT="1"/>
      <dgm:spPr>
        <a:xfrm>
          <a:off x="8765347" y="1394619"/>
          <a:ext cx="3046809" cy="2663294"/>
        </a:xfrm>
        <a:prstGeom prst="rightArrow">
          <a:avLst>
            <a:gd name="adj1" fmla="val 70000"/>
            <a:gd name="adj2" fmla="val 50000"/>
          </a:avLst>
        </a:prstGeom>
        <a:solidFill>
          <a:srgbClr val="9BBB59">
            <a:tint val="40000"/>
            <a:alpha val="90000"/>
            <a:hueOff val="10716854"/>
            <a:satOff val="-13793"/>
            <a:lumOff val="-1075"/>
            <a:alphaOff val="0"/>
          </a:srgbClr>
        </a:solidFill>
        <a:ln w="25400" cap="flat" cmpd="sng" algn="ctr">
          <a:solidFill>
            <a:srgbClr val="9BBB59">
              <a:tint val="40000"/>
              <a:alpha val="90000"/>
              <a:hueOff val="10716854"/>
              <a:satOff val="-13793"/>
              <a:lumOff val="-1075"/>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ライオンズ</a:t>
          </a:r>
          <a:r>
            <a:rPr lang="en-US" altLang="ja-JP" sz="1600" b="1" dirty="0">
              <a:solidFill>
                <a:sysClr val="windowText" lastClr="000000">
                  <a:hueOff val="0"/>
                  <a:satOff val="0"/>
                  <a:lumOff val="0"/>
                  <a:alphaOff val="0"/>
                </a:sysClr>
              </a:solidFill>
              <a:latin typeface="Arial"/>
              <a:ea typeface="+mn-ea"/>
              <a:cs typeface="+mn-cs"/>
            </a:rPr>
            <a:t>/</a:t>
          </a:r>
          <a:r>
            <a:rPr lang="ja-JP" altLang="en-US" sz="1600" b="1" dirty="0">
              <a:solidFill>
                <a:sysClr val="windowText" lastClr="000000">
                  <a:hueOff val="0"/>
                  <a:satOff val="0"/>
                  <a:lumOff val="0"/>
                  <a:alphaOff val="0"/>
                </a:sysClr>
              </a:solidFill>
              <a:latin typeface="Arial"/>
              <a:ea typeface="+mn-ea"/>
              <a:cs typeface="+mn-cs"/>
            </a:rPr>
            <a:t>ドナーとの情報共有</a:t>
          </a:r>
          <a:r>
            <a:rPr lang="ja-JP" altLang="en-US" sz="1900" b="1" dirty="0">
              <a:solidFill>
                <a:sysClr val="windowText" lastClr="000000">
                  <a:hueOff val="0"/>
                  <a:satOff val="0"/>
                  <a:lumOff val="0"/>
                  <a:alphaOff val="0"/>
                </a:sysClr>
              </a:solidFill>
              <a:latin typeface="Arial"/>
              <a:ea typeface="+mn-ea"/>
              <a:cs typeface="+mn-cs"/>
            </a:rPr>
            <a:t>　</a:t>
          </a:r>
          <a:endParaRPr lang="en-US" sz="1900" b="1" dirty="0">
            <a:solidFill>
              <a:sysClr val="windowText" lastClr="000000">
                <a:hueOff val="0"/>
                <a:satOff val="0"/>
                <a:lumOff val="0"/>
                <a:alphaOff val="0"/>
              </a:sysClr>
            </a:solidFill>
            <a:latin typeface="Arial"/>
            <a:ea typeface="+mn-ea"/>
            <a:cs typeface="+mn-cs"/>
          </a:endParaRPr>
        </a:p>
      </dgm:t>
    </dgm:pt>
    <dgm:pt modelId="{3D0D18C3-9B2B-402D-BED5-D102DFE8AF36}" type="parTrans" cxnId="{77F0AB5D-1DD9-4AF6-A785-6884FF7AD39F}">
      <dgm:prSet/>
      <dgm:spPr/>
      <dgm:t>
        <a:bodyPr/>
        <a:lstStyle/>
        <a:p>
          <a:endParaRPr lang="en-US"/>
        </a:p>
      </dgm:t>
    </dgm:pt>
    <dgm:pt modelId="{93DD1732-8DDF-43D7-B763-AAEA30C1F13F}" type="sibTrans" cxnId="{77F0AB5D-1DD9-4AF6-A785-6884FF7AD39F}">
      <dgm:prSet/>
      <dgm:spPr/>
      <dgm:t>
        <a:bodyPr/>
        <a:lstStyle/>
        <a:p>
          <a:endParaRPr lang="en-US"/>
        </a:p>
      </dgm:t>
    </dgm:pt>
    <dgm:pt modelId="{9947D1FB-EA4F-4851-A427-2EAF2885D6C8}">
      <dgm:prSet phldrT="[Text]" custT="1"/>
      <dgm:spPr>
        <a:xfrm>
          <a:off x="4766410" y="1394619"/>
          <a:ext cx="3046809" cy="2663294"/>
        </a:xfrm>
        <a:prstGeom prst="rightArrow">
          <a:avLst>
            <a:gd name="adj1" fmla="val 70000"/>
            <a:gd name="adj2" fmla="val 50000"/>
          </a:avLst>
        </a:prstGeom>
        <a:solidFill>
          <a:srgbClr val="9BBB59">
            <a:tint val="40000"/>
            <a:alpha val="90000"/>
            <a:hueOff val="5358427"/>
            <a:satOff val="-6896"/>
            <a:lumOff val="-537"/>
            <a:alphaOff val="0"/>
          </a:srgbClr>
        </a:solidFill>
        <a:ln w="25400" cap="flat" cmpd="sng" algn="ctr">
          <a:solidFill>
            <a:srgbClr val="9BBB59">
              <a:tint val="40000"/>
              <a:alpha val="90000"/>
              <a:hueOff val="5358427"/>
              <a:satOff val="-6896"/>
              <a:lumOff val="-537"/>
              <a:alphaOff val="0"/>
            </a:srgbClr>
          </a:solidFill>
          <a:prstDash val="solid"/>
        </a:ln>
        <a:effectLst/>
      </dgm:spPr>
      <dgm:t>
        <a:bodyPr/>
        <a:lstStyle/>
        <a:p>
          <a:r>
            <a:rPr lang="ja-JP" altLang="en-US" sz="1600" b="1" dirty="0">
              <a:solidFill>
                <a:sysClr val="windowText" lastClr="000000">
                  <a:hueOff val="0"/>
                  <a:satOff val="0"/>
                  <a:lumOff val="0"/>
                  <a:alphaOff val="0"/>
                </a:sysClr>
              </a:solidFill>
              <a:latin typeface="Arial"/>
              <a:ea typeface="+mn-ea"/>
              <a:cs typeface="+mn-cs"/>
            </a:rPr>
            <a:t>報告書の審査</a:t>
          </a:r>
          <a:endParaRPr lang="en-US" sz="1600" b="1" dirty="0">
            <a:solidFill>
              <a:sysClr val="windowText" lastClr="000000">
                <a:hueOff val="0"/>
                <a:satOff val="0"/>
                <a:lumOff val="0"/>
                <a:alphaOff val="0"/>
              </a:sysClr>
            </a:solidFill>
            <a:latin typeface="Arial"/>
            <a:ea typeface="+mn-ea"/>
            <a:cs typeface="+mn-cs"/>
          </a:endParaRPr>
        </a:p>
      </dgm:t>
    </dgm:pt>
    <dgm:pt modelId="{382F2824-55BB-405C-9F61-51F8878A882C}" type="parTrans" cxnId="{3A9679AD-1743-4EAF-AD4B-4D5016654B65}">
      <dgm:prSet/>
      <dgm:spPr/>
      <dgm:t>
        <a:bodyPr/>
        <a:lstStyle/>
        <a:p>
          <a:endParaRPr lang="en-US"/>
        </a:p>
      </dgm:t>
    </dgm:pt>
    <dgm:pt modelId="{92EDBC57-5C56-4A0F-9F42-7929C029682E}" type="sibTrans" cxnId="{3A9679AD-1743-4EAF-AD4B-4D5016654B65}">
      <dgm:prSet/>
      <dgm:spPr/>
      <dgm:t>
        <a:bodyPr/>
        <a:lstStyle/>
        <a:p>
          <a:endParaRPr lang="en-US"/>
        </a:p>
      </dgm:t>
    </dgm:pt>
    <dgm:pt modelId="{E4FB82BB-37C9-4CF8-9389-D6C16327C771}" type="pres">
      <dgm:prSet presAssocID="{0008A55E-0B52-4BB9-87B5-BDB361177D78}" presName="theList" presStyleCnt="0">
        <dgm:presLayoutVars>
          <dgm:dir/>
          <dgm:animLvl val="lvl"/>
          <dgm:resizeHandles val="exact"/>
        </dgm:presLayoutVars>
      </dgm:prSet>
      <dgm:spPr/>
      <dgm:t>
        <a:bodyPr/>
        <a:lstStyle/>
        <a:p>
          <a:endParaRPr kumimoji="1" lang="ja-JP" altLang="en-US"/>
        </a:p>
      </dgm:t>
    </dgm:pt>
    <dgm:pt modelId="{B88280D4-B19F-49B2-94BE-2F053950B099}" type="pres">
      <dgm:prSet presAssocID="{94BABE47-5BE2-43AA-A2BD-513F94CA2B65}" presName="compNode" presStyleCnt="0"/>
      <dgm:spPr/>
    </dgm:pt>
    <dgm:pt modelId="{7D0F3CB2-0398-43D0-9A5A-9E283830813C}" type="pres">
      <dgm:prSet presAssocID="{94BABE47-5BE2-43AA-A2BD-513F94CA2B65}" presName="noGeometry" presStyleCnt="0"/>
      <dgm:spPr/>
    </dgm:pt>
    <dgm:pt modelId="{0A879694-96B0-4FCC-B6FF-42AEC6746105}" type="pres">
      <dgm:prSet presAssocID="{94BABE47-5BE2-43AA-A2BD-513F94CA2B65}" presName="childTextVisible" presStyleLbl="bgAccFollowNode1" presStyleIdx="0" presStyleCnt="3">
        <dgm:presLayoutVars>
          <dgm:bulletEnabled val="1"/>
        </dgm:presLayoutVars>
      </dgm:prSet>
      <dgm:spPr/>
      <dgm:t>
        <a:bodyPr/>
        <a:lstStyle/>
        <a:p>
          <a:endParaRPr kumimoji="1" lang="ja-JP" altLang="en-US"/>
        </a:p>
      </dgm:t>
    </dgm:pt>
    <dgm:pt modelId="{1E914ED0-A424-4633-B674-5A3243D2B005}" type="pres">
      <dgm:prSet presAssocID="{94BABE47-5BE2-43AA-A2BD-513F94CA2B65}" presName="childTextHidden" presStyleLbl="bgAccFollowNode1" presStyleIdx="0" presStyleCnt="3"/>
      <dgm:spPr/>
      <dgm:t>
        <a:bodyPr/>
        <a:lstStyle/>
        <a:p>
          <a:endParaRPr kumimoji="1" lang="ja-JP" altLang="en-US"/>
        </a:p>
      </dgm:t>
    </dgm:pt>
    <dgm:pt modelId="{B1E3741F-2BC6-4A48-AD47-88E9A3E86C2B}" type="pres">
      <dgm:prSet presAssocID="{94BABE47-5BE2-43AA-A2BD-513F94CA2B65}" presName="parentText" presStyleLbl="node1" presStyleIdx="0" presStyleCnt="3">
        <dgm:presLayoutVars>
          <dgm:chMax val="1"/>
          <dgm:bulletEnabled val="1"/>
        </dgm:presLayoutVars>
      </dgm:prSet>
      <dgm:spPr/>
      <dgm:t>
        <a:bodyPr/>
        <a:lstStyle/>
        <a:p>
          <a:endParaRPr kumimoji="1" lang="ja-JP" altLang="en-US"/>
        </a:p>
      </dgm:t>
    </dgm:pt>
    <dgm:pt modelId="{49932E24-829A-4042-B191-735CBAF952E1}" type="pres">
      <dgm:prSet presAssocID="{94BABE47-5BE2-43AA-A2BD-513F94CA2B65}" presName="aSpace" presStyleCnt="0"/>
      <dgm:spPr/>
    </dgm:pt>
    <dgm:pt modelId="{FD74BCF6-4A2F-4995-82B7-A631911D2277}" type="pres">
      <dgm:prSet presAssocID="{4D7E7B60-F7EC-4286-8B3F-D8CA2935C427}" presName="compNode" presStyleCnt="0"/>
      <dgm:spPr/>
    </dgm:pt>
    <dgm:pt modelId="{051C302D-6E89-4AD4-A8AC-375CA9D41FDB}" type="pres">
      <dgm:prSet presAssocID="{4D7E7B60-F7EC-4286-8B3F-D8CA2935C427}" presName="noGeometry" presStyleCnt="0"/>
      <dgm:spPr/>
    </dgm:pt>
    <dgm:pt modelId="{575BB7C7-D40E-4740-92B6-3586F820CA90}" type="pres">
      <dgm:prSet presAssocID="{4D7E7B60-F7EC-4286-8B3F-D8CA2935C427}" presName="childTextVisible" presStyleLbl="bgAccFollowNode1" presStyleIdx="1" presStyleCnt="3">
        <dgm:presLayoutVars>
          <dgm:bulletEnabled val="1"/>
        </dgm:presLayoutVars>
      </dgm:prSet>
      <dgm:spPr/>
      <dgm:t>
        <a:bodyPr/>
        <a:lstStyle/>
        <a:p>
          <a:endParaRPr kumimoji="1" lang="ja-JP" altLang="en-US"/>
        </a:p>
      </dgm:t>
    </dgm:pt>
    <dgm:pt modelId="{F540F8DE-C818-4CC5-977E-A38E75420673}" type="pres">
      <dgm:prSet presAssocID="{4D7E7B60-F7EC-4286-8B3F-D8CA2935C427}" presName="childTextHidden" presStyleLbl="bgAccFollowNode1" presStyleIdx="1" presStyleCnt="3"/>
      <dgm:spPr/>
      <dgm:t>
        <a:bodyPr/>
        <a:lstStyle/>
        <a:p>
          <a:endParaRPr kumimoji="1" lang="ja-JP" altLang="en-US"/>
        </a:p>
      </dgm:t>
    </dgm:pt>
    <dgm:pt modelId="{2E39B17F-AADD-4626-9A46-BD3C8AF835CD}" type="pres">
      <dgm:prSet presAssocID="{4D7E7B60-F7EC-4286-8B3F-D8CA2935C427}" presName="parentText" presStyleLbl="node1" presStyleIdx="1" presStyleCnt="3">
        <dgm:presLayoutVars>
          <dgm:chMax val="1"/>
          <dgm:bulletEnabled val="1"/>
        </dgm:presLayoutVars>
      </dgm:prSet>
      <dgm:spPr/>
      <dgm:t>
        <a:bodyPr/>
        <a:lstStyle/>
        <a:p>
          <a:endParaRPr kumimoji="1" lang="ja-JP" altLang="en-US"/>
        </a:p>
      </dgm:t>
    </dgm:pt>
    <dgm:pt modelId="{735F7E9D-6495-441A-B44E-1C73571D2601}" type="pres">
      <dgm:prSet presAssocID="{4D7E7B60-F7EC-4286-8B3F-D8CA2935C427}" presName="aSpace" presStyleCnt="0"/>
      <dgm:spPr/>
    </dgm:pt>
    <dgm:pt modelId="{C81892A2-81E5-4CD0-842D-8E8121857939}" type="pres">
      <dgm:prSet presAssocID="{5BCDE17A-C22F-4225-8812-310EC700C41D}" presName="compNode" presStyleCnt="0"/>
      <dgm:spPr/>
    </dgm:pt>
    <dgm:pt modelId="{48F35C14-DF69-4A23-B517-98FFE402BD99}" type="pres">
      <dgm:prSet presAssocID="{5BCDE17A-C22F-4225-8812-310EC700C41D}" presName="noGeometry" presStyleCnt="0"/>
      <dgm:spPr/>
    </dgm:pt>
    <dgm:pt modelId="{51EF35D9-6165-4CBD-8265-EDBEC8B0DB85}" type="pres">
      <dgm:prSet presAssocID="{5BCDE17A-C22F-4225-8812-310EC700C41D}" presName="childTextVisible" presStyleLbl="bgAccFollowNode1" presStyleIdx="2" presStyleCnt="3">
        <dgm:presLayoutVars>
          <dgm:bulletEnabled val="1"/>
        </dgm:presLayoutVars>
      </dgm:prSet>
      <dgm:spPr/>
      <dgm:t>
        <a:bodyPr/>
        <a:lstStyle/>
        <a:p>
          <a:endParaRPr kumimoji="1" lang="ja-JP" altLang="en-US"/>
        </a:p>
      </dgm:t>
    </dgm:pt>
    <dgm:pt modelId="{F2821B20-F40B-4AC2-8612-592B123F8C9E}" type="pres">
      <dgm:prSet presAssocID="{5BCDE17A-C22F-4225-8812-310EC700C41D}" presName="childTextHidden" presStyleLbl="bgAccFollowNode1" presStyleIdx="2" presStyleCnt="3"/>
      <dgm:spPr/>
      <dgm:t>
        <a:bodyPr/>
        <a:lstStyle/>
        <a:p>
          <a:endParaRPr kumimoji="1" lang="ja-JP" altLang="en-US"/>
        </a:p>
      </dgm:t>
    </dgm:pt>
    <dgm:pt modelId="{292DD48D-E988-4452-8D28-0BE1F9DAA3E2}" type="pres">
      <dgm:prSet presAssocID="{5BCDE17A-C22F-4225-8812-310EC700C41D}" presName="parentText" presStyleLbl="node1" presStyleIdx="2" presStyleCnt="3">
        <dgm:presLayoutVars>
          <dgm:chMax val="1"/>
          <dgm:bulletEnabled val="1"/>
        </dgm:presLayoutVars>
      </dgm:prSet>
      <dgm:spPr/>
      <dgm:t>
        <a:bodyPr/>
        <a:lstStyle/>
        <a:p>
          <a:endParaRPr kumimoji="1" lang="ja-JP" altLang="en-US"/>
        </a:p>
      </dgm:t>
    </dgm:pt>
  </dgm:ptLst>
  <dgm:cxnLst>
    <dgm:cxn modelId="{EC945025-90FB-4D85-BBC7-26AA11BDD718}" type="presOf" srcId="{D5C8DD4E-253A-4800-AB11-9FA8FF2A2487}" destId="{0A879694-96B0-4FCC-B6FF-42AEC6746105}" srcOrd="0" destOrd="1" presId="urn:microsoft.com/office/officeart/2005/8/layout/hProcess6"/>
    <dgm:cxn modelId="{4C704DB9-62D5-4F49-8C22-1B09EB48AE38}" type="presOf" srcId="{5BCDE17A-C22F-4225-8812-310EC700C41D}" destId="{292DD48D-E988-4452-8D28-0BE1F9DAA3E2}" srcOrd="0" destOrd="0" presId="urn:microsoft.com/office/officeart/2005/8/layout/hProcess6"/>
    <dgm:cxn modelId="{7935638F-A1D3-4EFB-A060-0C5346656501}" type="presOf" srcId="{AB295FA1-00E9-4AEC-98BF-2E67553D4DC5}" destId="{F2821B20-F40B-4AC2-8612-592B123F8C9E}" srcOrd="1" destOrd="1" presId="urn:microsoft.com/office/officeart/2005/8/layout/hProcess6"/>
    <dgm:cxn modelId="{F5B06E42-CCDE-4C30-AB19-167CEE30E0DD}" type="presOf" srcId="{01D97E57-48C6-4F6E-979D-99DFC6B2585C}" destId="{1E914ED0-A424-4633-B674-5A3243D2B005}" srcOrd="1" destOrd="0" presId="urn:microsoft.com/office/officeart/2005/8/layout/hProcess6"/>
    <dgm:cxn modelId="{1DB44F8D-03C9-49AC-AA32-62DC61AB4AF9}" type="presOf" srcId="{5B23043E-0501-4FBE-9242-077A78E1EB4E}" destId="{0A879694-96B0-4FCC-B6FF-42AEC6746105}" srcOrd="0" destOrd="3" presId="urn:microsoft.com/office/officeart/2005/8/layout/hProcess6"/>
    <dgm:cxn modelId="{DB5E7B36-F020-4EFE-905C-BC7F96155F1C}" type="presOf" srcId="{AB295FA1-00E9-4AEC-98BF-2E67553D4DC5}" destId="{51EF35D9-6165-4CBD-8265-EDBEC8B0DB85}" srcOrd="0" destOrd="1" presId="urn:microsoft.com/office/officeart/2005/8/layout/hProcess6"/>
    <dgm:cxn modelId="{E7D612B3-01E0-4A49-AFDB-FBC3F4527B14}" srcId="{94BABE47-5BE2-43AA-A2BD-513F94CA2B65}" destId="{796FAE91-F249-4EEB-87AF-BC48A24DB9D5}" srcOrd="2" destOrd="0" parTransId="{93DE8B05-3AB5-4E70-8139-02172ABA8A23}" sibTransId="{9016616F-0174-4E52-8119-0F338FC61198}"/>
    <dgm:cxn modelId="{92F68237-9205-4105-823F-8AB0323F75AC}" type="presOf" srcId="{4DFE311A-CFD5-4478-8680-DF9F5FB15A16}" destId="{F2821B20-F40B-4AC2-8612-592B123F8C9E}" srcOrd="1" destOrd="2" presId="urn:microsoft.com/office/officeart/2005/8/layout/hProcess6"/>
    <dgm:cxn modelId="{595C00B7-A4D6-4B42-959A-DB786384831B}" type="presOf" srcId="{5B23043E-0501-4FBE-9242-077A78E1EB4E}" destId="{1E914ED0-A424-4633-B674-5A3243D2B005}" srcOrd="1" destOrd="3" presId="urn:microsoft.com/office/officeart/2005/8/layout/hProcess6"/>
    <dgm:cxn modelId="{77F0AB5D-1DD9-4AF6-A785-6884FF7AD39F}" srcId="{5BCDE17A-C22F-4225-8812-310EC700C41D}" destId="{4DFE311A-CFD5-4478-8680-DF9F5FB15A16}" srcOrd="2" destOrd="0" parTransId="{3D0D18C3-9B2B-402D-BED5-D102DFE8AF36}" sibTransId="{93DD1732-8DDF-43D7-B763-AAEA30C1F13F}"/>
    <dgm:cxn modelId="{89EB070E-9892-4709-9D6E-E08DEC688D2B}" type="presOf" srcId="{D5C8DD4E-253A-4800-AB11-9FA8FF2A2487}" destId="{1E914ED0-A424-4633-B674-5A3243D2B005}" srcOrd="1" destOrd="1" presId="urn:microsoft.com/office/officeart/2005/8/layout/hProcess6"/>
    <dgm:cxn modelId="{5C57A5B3-C792-41FB-BEE8-5CBBC0530FC9}" type="presOf" srcId="{94BABE47-5BE2-43AA-A2BD-513F94CA2B65}" destId="{B1E3741F-2BC6-4A48-AD47-88E9A3E86C2B}" srcOrd="0" destOrd="0" presId="urn:microsoft.com/office/officeart/2005/8/layout/hProcess6"/>
    <dgm:cxn modelId="{0347D91F-9808-47F0-B3DF-1C6B713122A7}" type="presOf" srcId="{796FAE91-F249-4EEB-87AF-BC48A24DB9D5}" destId="{1E914ED0-A424-4633-B674-5A3243D2B005}" srcOrd="1" destOrd="2" presId="urn:microsoft.com/office/officeart/2005/8/layout/hProcess6"/>
    <dgm:cxn modelId="{E0D7C2C3-4D71-4FFB-9077-8C08AD762DDF}" srcId="{4D7E7B60-F7EC-4286-8B3F-D8CA2935C427}" destId="{86FF4604-6B4B-45A3-A9CC-228399825C36}" srcOrd="2" destOrd="0" parTransId="{C2C79239-F27B-4367-9CC7-18FFBEC16333}" sibTransId="{B8224A23-A8DE-4F6C-9C47-5EA17AB395FA}"/>
    <dgm:cxn modelId="{7E74D3C2-543C-444F-A25E-3A13EF991C5D}" type="presOf" srcId="{796FAE91-F249-4EEB-87AF-BC48A24DB9D5}" destId="{0A879694-96B0-4FCC-B6FF-42AEC6746105}" srcOrd="0" destOrd="2" presId="urn:microsoft.com/office/officeart/2005/8/layout/hProcess6"/>
    <dgm:cxn modelId="{BBE450B2-5913-41B6-AF7A-F46F7261F0F5}" srcId="{0008A55E-0B52-4BB9-87B5-BDB361177D78}" destId="{94BABE47-5BE2-43AA-A2BD-513F94CA2B65}" srcOrd="0" destOrd="0" parTransId="{CB9EE9E4-598C-4288-B042-AAC4420D68E8}" sibTransId="{0646E66E-C65F-4FAC-8BCD-DCADDEEAF3C2}"/>
    <dgm:cxn modelId="{BFED17AF-32FD-4223-ADEE-62D12FA69BE1}" srcId="{5BCDE17A-C22F-4225-8812-310EC700C41D}" destId="{D1CBE35B-CAD5-4748-B810-F7C443DF8493}" srcOrd="0" destOrd="0" parTransId="{927C4F72-F099-4A46-B694-7A6ADD08EA10}" sibTransId="{0EEEC128-106E-4DB8-9864-2AEA20E7A0EA}"/>
    <dgm:cxn modelId="{3A9679AD-1743-4EAF-AD4B-4D5016654B65}" srcId="{4D7E7B60-F7EC-4286-8B3F-D8CA2935C427}" destId="{9947D1FB-EA4F-4851-A427-2EAF2885D6C8}" srcOrd="1" destOrd="0" parTransId="{382F2824-55BB-405C-9F61-51F8878A882C}" sibTransId="{92EDBC57-5C56-4A0F-9F42-7929C029682E}"/>
    <dgm:cxn modelId="{D43F8504-D824-4852-A2E0-BDA542E5DB4E}" srcId="{94BABE47-5BE2-43AA-A2BD-513F94CA2B65}" destId="{D5C8DD4E-253A-4800-AB11-9FA8FF2A2487}" srcOrd="1" destOrd="0" parTransId="{22E24C29-0992-42BA-B51A-4EE3AF84A0A2}" sibTransId="{91A2C932-8922-4CE2-A69D-C6EB69C5F960}"/>
    <dgm:cxn modelId="{DC277939-35F8-44C8-9CBC-853449697CDA}" type="presOf" srcId="{D1CBE35B-CAD5-4748-B810-F7C443DF8493}" destId="{51EF35D9-6165-4CBD-8265-EDBEC8B0DB85}" srcOrd="0" destOrd="0" presId="urn:microsoft.com/office/officeart/2005/8/layout/hProcess6"/>
    <dgm:cxn modelId="{2FABD584-89EC-4585-B7B5-B4E15E417462}" srcId="{94BABE47-5BE2-43AA-A2BD-513F94CA2B65}" destId="{01D97E57-48C6-4F6E-979D-99DFC6B2585C}" srcOrd="0" destOrd="0" parTransId="{0F4EF850-95CD-4443-B144-BEE4178A302D}" sibTransId="{7BB9ADF5-5857-44ED-AA9B-5DA7EB8673DE}"/>
    <dgm:cxn modelId="{DEBC9D56-83D7-4C20-AE4C-D72D528542B8}" type="presOf" srcId="{9947D1FB-EA4F-4851-A427-2EAF2885D6C8}" destId="{F540F8DE-C818-4CC5-977E-A38E75420673}" srcOrd="1" destOrd="1" presId="urn:microsoft.com/office/officeart/2005/8/layout/hProcess6"/>
    <dgm:cxn modelId="{7464597A-536E-4B8D-8F64-985D13BD02C9}" type="presOf" srcId="{0008A55E-0B52-4BB9-87B5-BDB361177D78}" destId="{E4FB82BB-37C9-4CF8-9389-D6C16327C771}" srcOrd="0" destOrd="0" presId="urn:microsoft.com/office/officeart/2005/8/layout/hProcess6"/>
    <dgm:cxn modelId="{DFEFD29B-C650-4993-93EF-BCC905046B48}" srcId="{94BABE47-5BE2-43AA-A2BD-513F94CA2B65}" destId="{5B23043E-0501-4FBE-9242-077A78E1EB4E}" srcOrd="3" destOrd="0" parTransId="{C1F6A3CC-D7C5-435A-8429-4BF3321BD4D4}" sibTransId="{F042FD63-9B24-41F2-8138-C7D8E937EB4E}"/>
    <dgm:cxn modelId="{39E2A149-3988-428A-B281-62C4CEA21E0F}" type="presOf" srcId="{4DFE311A-CFD5-4478-8680-DF9F5FB15A16}" destId="{51EF35D9-6165-4CBD-8265-EDBEC8B0DB85}" srcOrd="0" destOrd="2" presId="urn:microsoft.com/office/officeart/2005/8/layout/hProcess6"/>
    <dgm:cxn modelId="{46ED9BBB-E22B-4B09-9D98-9AD36D639328}" srcId="{0008A55E-0B52-4BB9-87B5-BDB361177D78}" destId="{5BCDE17A-C22F-4225-8812-310EC700C41D}" srcOrd="2" destOrd="0" parTransId="{0AE47F84-4E59-443F-B9B7-C0CA387CA4CC}" sibTransId="{F5CE18C5-FCD3-46AA-B07E-0734DB6D27FC}"/>
    <dgm:cxn modelId="{4914F891-53D3-4088-B707-EBF8893467DD}" type="presOf" srcId="{B598FD30-4259-40EB-B890-2EF47C1B1E63}" destId="{575BB7C7-D40E-4740-92B6-3586F820CA90}" srcOrd="0" destOrd="0" presId="urn:microsoft.com/office/officeart/2005/8/layout/hProcess6"/>
    <dgm:cxn modelId="{EFB6B744-6251-4C34-B67C-FB42A0E8EF9F}" type="presOf" srcId="{86FF4604-6B4B-45A3-A9CC-228399825C36}" destId="{575BB7C7-D40E-4740-92B6-3586F820CA90}" srcOrd="0" destOrd="2" presId="urn:microsoft.com/office/officeart/2005/8/layout/hProcess6"/>
    <dgm:cxn modelId="{BB428577-E379-4957-9934-CDB87BD9EF41}" srcId="{5BCDE17A-C22F-4225-8812-310EC700C41D}" destId="{AB295FA1-00E9-4AEC-98BF-2E67553D4DC5}" srcOrd="1" destOrd="0" parTransId="{0975BD05-6B54-404E-AB10-3DB171BF0A7E}" sibTransId="{8AD21999-5892-4490-BAF3-DA9C653E7C07}"/>
    <dgm:cxn modelId="{A39CCEE9-AD26-45D3-888C-AEEADD8A56AE}" type="presOf" srcId="{01D97E57-48C6-4F6E-979D-99DFC6B2585C}" destId="{0A879694-96B0-4FCC-B6FF-42AEC6746105}" srcOrd="0" destOrd="0" presId="urn:microsoft.com/office/officeart/2005/8/layout/hProcess6"/>
    <dgm:cxn modelId="{08ED6096-2D71-4043-A4EA-0AB7B44C8C00}" type="presOf" srcId="{9947D1FB-EA4F-4851-A427-2EAF2885D6C8}" destId="{575BB7C7-D40E-4740-92B6-3586F820CA90}" srcOrd="0" destOrd="1" presId="urn:microsoft.com/office/officeart/2005/8/layout/hProcess6"/>
    <dgm:cxn modelId="{46FD544C-7C3E-40DA-B68F-7C3101084F62}" type="presOf" srcId="{86FF4604-6B4B-45A3-A9CC-228399825C36}" destId="{F540F8DE-C818-4CC5-977E-A38E75420673}" srcOrd="1" destOrd="2" presId="urn:microsoft.com/office/officeart/2005/8/layout/hProcess6"/>
    <dgm:cxn modelId="{B63AC7E3-9A11-4809-BE7A-E3A2222E115F}" type="presOf" srcId="{D1CBE35B-CAD5-4748-B810-F7C443DF8493}" destId="{F2821B20-F40B-4AC2-8612-592B123F8C9E}" srcOrd="1" destOrd="0" presId="urn:microsoft.com/office/officeart/2005/8/layout/hProcess6"/>
    <dgm:cxn modelId="{327BE597-0EB0-4D07-8A66-BA9A12F25212}" type="presOf" srcId="{B598FD30-4259-40EB-B890-2EF47C1B1E63}" destId="{F540F8DE-C818-4CC5-977E-A38E75420673}" srcOrd="1" destOrd="0" presId="urn:microsoft.com/office/officeart/2005/8/layout/hProcess6"/>
    <dgm:cxn modelId="{E534BB5F-C81E-4064-AC98-60BF51EE9C97}" type="presOf" srcId="{4D7E7B60-F7EC-4286-8B3F-D8CA2935C427}" destId="{2E39B17F-AADD-4626-9A46-BD3C8AF835CD}" srcOrd="0" destOrd="0" presId="urn:microsoft.com/office/officeart/2005/8/layout/hProcess6"/>
    <dgm:cxn modelId="{C24C9C7A-7846-434F-919B-F164D4FC4D03}" srcId="{4D7E7B60-F7EC-4286-8B3F-D8CA2935C427}" destId="{B598FD30-4259-40EB-B890-2EF47C1B1E63}" srcOrd="0" destOrd="0" parTransId="{4931EE6E-C1CC-421D-A58D-316E8D3AA22B}" sibTransId="{11268B4C-412B-411D-909A-15FF5EC0D49B}"/>
    <dgm:cxn modelId="{90ABFD3C-FCA4-4A47-B4BA-7DED9489E6FA}" srcId="{0008A55E-0B52-4BB9-87B5-BDB361177D78}" destId="{4D7E7B60-F7EC-4286-8B3F-D8CA2935C427}" srcOrd="1" destOrd="0" parTransId="{6E4019F7-CB0F-4672-9786-60A3371A1EA5}" sibTransId="{204BFED1-5764-4CA6-BCA2-71C9EC3B5DC6}"/>
    <dgm:cxn modelId="{EDE494A0-4368-453F-A82E-344975CB63D4}" type="presParOf" srcId="{E4FB82BB-37C9-4CF8-9389-D6C16327C771}" destId="{B88280D4-B19F-49B2-94BE-2F053950B099}" srcOrd="0" destOrd="0" presId="urn:microsoft.com/office/officeart/2005/8/layout/hProcess6"/>
    <dgm:cxn modelId="{A5FABD83-007A-4C18-9791-5079389BDE9E}" type="presParOf" srcId="{B88280D4-B19F-49B2-94BE-2F053950B099}" destId="{7D0F3CB2-0398-43D0-9A5A-9E283830813C}" srcOrd="0" destOrd="0" presId="urn:microsoft.com/office/officeart/2005/8/layout/hProcess6"/>
    <dgm:cxn modelId="{C068DB1B-654C-4952-B60F-B03FAA0A4BE5}" type="presParOf" srcId="{B88280D4-B19F-49B2-94BE-2F053950B099}" destId="{0A879694-96B0-4FCC-B6FF-42AEC6746105}" srcOrd="1" destOrd="0" presId="urn:microsoft.com/office/officeart/2005/8/layout/hProcess6"/>
    <dgm:cxn modelId="{5C35D536-0206-4BB8-9FA3-BCE8F4FC2510}" type="presParOf" srcId="{B88280D4-B19F-49B2-94BE-2F053950B099}" destId="{1E914ED0-A424-4633-B674-5A3243D2B005}" srcOrd="2" destOrd="0" presId="urn:microsoft.com/office/officeart/2005/8/layout/hProcess6"/>
    <dgm:cxn modelId="{4F826FAB-FABE-468C-976D-C28190445F7D}" type="presParOf" srcId="{B88280D4-B19F-49B2-94BE-2F053950B099}" destId="{B1E3741F-2BC6-4A48-AD47-88E9A3E86C2B}" srcOrd="3" destOrd="0" presId="urn:microsoft.com/office/officeart/2005/8/layout/hProcess6"/>
    <dgm:cxn modelId="{740F363E-2CE9-428E-8BE1-68D481E55447}" type="presParOf" srcId="{E4FB82BB-37C9-4CF8-9389-D6C16327C771}" destId="{49932E24-829A-4042-B191-735CBAF952E1}" srcOrd="1" destOrd="0" presId="urn:microsoft.com/office/officeart/2005/8/layout/hProcess6"/>
    <dgm:cxn modelId="{0F4319C2-A2B8-4AAB-9B55-CA2DC622231C}" type="presParOf" srcId="{E4FB82BB-37C9-4CF8-9389-D6C16327C771}" destId="{FD74BCF6-4A2F-4995-82B7-A631911D2277}" srcOrd="2" destOrd="0" presId="urn:microsoft.com/office/officeart/2005/8/layout/hProcess6"/>
    <dgm:cxn modelId="{6B51A427-428D-489A-BE9C-F78169A8BD18}" type="presParOf" srcId="{FD74BCF6-4A2F-4995-82B7-A631911D2277}" destId="{051C302D-6E89-4AD4-A8AC-375CA9D41FDB}" srcOrd="0" destOrd="0" presId="urn:microsoft.com/office/officeart/2005/8/layout/hProcess6"/>
    <dgm:cxn modelId="{5F619737-36CE-403C-99C7-EBE5DD9D6D5C}" type="presParOf" srcId="{FD74BCF6-4A2F-4995-82B7-A631911D2277}" destId="{575BB7C7-D40E-4740-92B6-3586F820CA90}" srcOrd="1" destOrd="0" presId="urn:microsoft.com/office/officeart/2005/8/layout/hProcess6"/>
    <dgm:cxn modelId="{403BB3CE-5C32-4B4F-8452-79E9F87C30B0}" type="presParOf" srcId="{FD74BCF6-4A2F-4995-82B7-A631911D2277}" destId="{F540F8DE-C818-4CC5-977E-A38E75420673}" srcOrd="2" destOrd="0" presId="urn:microsoft.com/office/officeart/2005/8/layout/hProcess6"/>
    <dgm:cxn modelId="{DF4FDD81-DEA8-4193-928C-63085563EFC9}" type="presParOf" srcId="{FD74BCF6-4A2F-4995-82B7-A631911D2277}" destId="{2E39B17F-AADD-4626-9A46-BD3C8AF835CD}" srcOrd="3" destOrd="0" presId="urn:microsoft.com/office/officeart/2005/8/layout/hProcess6"/>
    <dgm:cxn modelId="{6439D0AA-29BA-4AF6-970B-1F846545C5FA}" type="presParOf" srcId="{E4FB82BB-37C9-4CF8-9389-D6C16327C771}" destId="{735F7E9D-6495-441A-B44E-1C73571D2601}" srcOrd="3" destOrd="0" presId="urn:microsoft.com/office/officeart/2005/8/layout/hProcess6"/>
    <dgm:cxn modelId="{E683509B-3133-46A6-8FF7-1373B7C658A0}" type="presParOf" srcId="{E4FB82BB-37C9-4CF8-9389-D6C16327C771}" destId="{C81892A2-81E5-4CD0-842D-8E8121857939}" srcOrd="4" destOrd="0" presId="urn:microsoft.com/office/officeart/2005/8/layout/hProcess6"/>
    <dgm:cxn modelId="{607FD4C4-DF15-4C44-9D2B-367EBE617F64}" type="presParOf" srcId="{C81892A2-81E5-4CD0-842D-8E8121857939}" destId="{48F35C14-DF69-4A23-B517-98FFE402BD99}" srcOrd="0" destOrd="0" presId="urn:microsoft.com/office/officeart/2005/8/layout/hProcess6"/>
    <dgm:cxn modelId="{8B672FA5-12B8-4E94-BC4C-56889FD8E357}" type="presParOf" srcId="{C81892A2-81E5-4CD0-842D-8E8121857939}" destId="{51EF35D9-6165-4CBD-8265-EDBEC8B0DB85}" srcOrd="1" destOrd="0" presId="urn:microsoft.com/office/officeart/2005/8/layout/hProcess6"/>
    <dgm:cxn modelId="{BAE2409D-2B21-4BA1-B512-4EEB980F6C45}" type="presParOf" srcId="{C81892A2-81E5-4CD0-842D-8E8121857939}" destId="{F2821B20-F40B-4AC2-8612-592B123F8C9E}" srcOrd="2" destOrd="0" presId="urn:microsoft.com/office/officeart/2005/8/layout/hProcess6"/>
    <dgm:cxn modelId="{2638A996-7D03-45E4-8DB0-6ACB7E955CF7}" type="presParOf" srcId="{C81892A2-81E5-4CD0-842D-8E8121857939}" destId="{292DD48D-E988-4452-8D28-0BE1F9DAA3E2}"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5E7C8-74D7-4A7E-9B14-E859C539B0D3}">
      <dsp:nvSpPr>
        <dsp:cNvPr id="0" name=""/>
        <dsp:cNvSpPr/>
      </dsp:nvSpPr>
      <dsp:spPr>
        <a:xfrm>
          <a:off x="1508386" y="0"/>
          <a:ext cx="6781800" cy="678180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ja-JP" altLang="en-US" sz="2000" kern="1200" dirty="0">
              <a:latin typeface="HGMaruGothicMPRO" panose="020F0600000000000000" pitchFamily="34" charset="-128"/>
              <a:ea typeface="HGMaruGothicMPRO" panose="020F0600000000000000" pitchFamily="34" charset="-128"/>
            </a:rPr>
            <a:t>１．ライオンズクラブ活動全般　　</a:t>
          </a:r>
          <a:endParaRPr lang="en-US" sz="2000" kern="1200" dirty="0">
            <a:latin typeface="HGMaruGothicMPRO" panose="020F0600000000000000" pitchFamily="34" charset="-128"/>
            <a:ea typeface="HGMaruGothicMPRO" panose="020F0600000000000000" pitchFamily="34" charset="-128"/>
          </a:endParaRPr>
        </a:p>
      </dsp:txBody>
      <dsp:txXfrm>
        <a:off x="3951190" y="339089"/>
        <a:ext cx="1896191" cy="1017270"/>
      </dsp:txXfrm>
    </dsp:sp>
    <dsp:sp modelId="{309CDEFB-F02E-4A69-BDAC-DC642EC8C468}">
      <dsp:nvSpPr>
        <dsp:cNvPr id="0" name=""/>
        <dsp:cNvSpPr/>
      </dsp:nvSpPr>
      <dsp:spPr>
        <a:xfrm>
          <a:off x="2210437" y="1356359"/>
          <a:ext cx="5425440" cy="5425440"/>
        </a:xfrm>
        <a:prstGeom prst="ellipse">
          <a:avLst/>
        </a:prstGeom>
        <a:solidFill>
          <a:schemeClr val="accent3">
            <a:hueOff val="-3641007"/>
            <a:satOff val="-2655"/>
            <a:lumOff val="41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ja-JP" altLang="en-US" sz="2000" kern="1200" dirty="0">
              <a:latin typeface="HGMaruGothicMPRO" panose="020F0600000000000000" pitchFamily="34" charset="-128"/>
              <a:ea typeface="HGMaruGothicMPRO" panose="020F0600000000000000" pitchFamily="34" charset="-128"/>
            </a:rPr>
            <a:t>２．アクティビティ・事業</a:t>
          </a:r>
          <a:endParaRPr lang="en-US" sz="2000" kern="1200" dirty="0">
            <a:latin typeface="HGMaruGothicMPRO" panose="020F0600000000000000" pitchFamily="34" charset="-128"/>
            <a:ea typeface="HGMaruGothicMPRO" panose="020F0600000000000000" pitchFamily="34" charset="-128"/>
          </a:endParaRPr>
        </a:p>
      </dsp:txBody>
      <dsp:txXfrm>
        <a:off x="3975062" y="1681886"/>
        <a:ext cx="1896191" cy="976579"/>
      </dsp:txXfrm>
    </dsp:sp>
    <dsp:sp modelId="{D793D00E-5638-472B-A1AB-B9D80D1066BF}">
      <dsp:nvSpPr>
        <dsp:cNvPr id="0" name=""/>
        <dsp:cNvSpPr/>
      </dsp:nvSpPr>
      <dsp:spPr>
        <a:xfrm>
          <a:off x="2888617" y="2712719"/>
          <a:ext cx="4069080" cy="4069080"/>
        </a:xfrm>
        <a:prstGeom prst="ellipse">
          <a:avLst/>
        </a:prstGeom>
        <a:solidFill>
          <a:schemeClr val="accent3">
            <a:hueOff val="-7282014"/>
            <a:satOff val="-5310"/>
            <a:lumOff val="83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ja-JP" altLang="en-US" sz="1200" b="1" kern="1200" dirty="0">
              <a:solidFill>
                <a:schemeClr val="tx1"/>
              </a:solidFill>
              <a:latin typeface="HGMaruGothicMPRO" panose="020F0600000000000000" pitchFamily="34" charset="-128"/>
              <a:ea typeface="HGMaruGothicMPRO" panose="020F0600000000000000" pitchFamily="34" charset="-128"/>
            </a:rPr>
            <a:t>３．アドボカシー活動、クラブ</a:t>
          </a:r>
          <a:r>
            <a:rPr lang="en-US" altLang="ja-JP" sz="1200" b="1" kern="1200" dirty="0">
              <a:solidFill>
                <a:schemeClr val="tx1"/>
              </a:solidFill>
              <a:latin typeface="HGMaruGothicMPRO" panose="020F0600000000000000" pitchFamily="34" charset="-128"/>
              <a:ea typeface="HGMaruGothicMPRO" panose="020F0600000000000000" pitchFamily="34" charset="-128"/>
            </a:rPr>
            <a:t>PR</a:t>
          </a:r>
          <a:r>
            <a:rPr lang="ja-JP" altLang="en-US" sz="1200" b="1" kern="1200" dirty="0">
              <a:solidFill>
                <a:schemeClr val="tx1"/>
              </a:solidFill>
              <a:latin typeface="HGMaruGothicMPRO" panose="020F0600000000000000" pitchFamily="34" charset="-128"/>
              <a:ea typeface="HGMaruGothicMPRO" panose="020F0600000000000000" pitchFamily="34" charset="-128"/>
            </a:rPr>
            <a:t>、コミュニティ支援活動全般</a:t>
          </a:r>
          <a:endParaRPr lang="en-US" sz="1200" b="1" kern="1200" dirty="0">
            <a:solidFill>
              <a:schemeClr val="tx1"/>
            </a:solidFill>
            <a:latin typeface="HGMaruGothicMPRO" panose="020F0600000000000000" pitchFamily="34" charset="-128"/>
            <a:ea typeface="HGMaruGothicMPRO" panose="020F0600000000000000" pitchFamily="34" charset="-128"/>
          </a:endParaRPr>
        </a:p>
      </dsp:txBody>
      <dsp:txXfrm>
        <a:off x="3975062" y="3017900"/>
        <a:ext cx="1896191" cy="915543"/>
      </dsp:txXfrm>
    </dsp:sp>
    <dsp:sp modelId="{127558B2-A2B7-4842-8CED-172D3179512F}">
      <dsp:nvSpPr>
        <dsp:cNvPr id="0" name=""/>
        <dsp:cNvSpPr/>
      </dsp:nvSpPr>
      <dsp:spPr>
        <a:xfrm>
          <a:off x="3566797" y="4069079"/>
          <a:ext cx="2712720" cy="2712720"/>
        </a:xfrm>
        <a:prstGeom prst="ellipse">
          <a:avLst/>
        </a:prstGeom>
        <a:solidFill>
          <a:schemeClr val="accent3">
            <a:hueOff val="-10923020"/>
            <a:satOff val="-7965"/>
            <a:lumOff val="1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ja-JP" altLang="en-US" sz="2400" kern="1200" dirty="0">
              <a:latin typeface="HGMaruGothicMPRO" panose="020F0600000000000000" pitchFamily="34" charset="-128"/>
              <a:ea typeface="HGMaruGothicMPRO" panose="020F0600000000000000" pitchFamily="34" charset="-128"/>
            </a:rPr>
            <a:t>４．</a:t>
          </a:r>
          <a:r>
            <a:rPr lang="en-US" altLang="ja-JP" sz="2400" kern="1200" dirty="0">
              <a:latin typeface="HGMaruGothicMPRO" panose="020F0600000000000000" pitchFamily="34" charset="-128"/>
              <a:ea typeface="HGMaruGothicMPRO" panose="020F0600000000000000" pitchFamily="34" charset="-128"/>
            </a:rPr>
            <a:t>LCIF</a:t>
          </a:r>
          <a:r>
            <a:rPr lang="ja-JP" altLang="en-US" sz="2400" kern="1200" dirty="0">
              <a:latin typeface="HGMaruGothicMPRO" panose="020F0600000000000000" pitchFamily="34" charset="-128"/>
              <a:ea typeface="HGMaruGothicMPRO" panose="020F0600000000000000" pitchFamily="34" charset="-128"/>
            </a:rPr>
            <a:t>交付金対象となる社会奉仕活動</a:t>
          </a:r>
          <a:endParaRPr lang="en-US" sz="2400" kern="1200" dirty="0">
            <a:latin typeface="HGMaruGothicMPRO" panose="020F0600000000000000" pitchFamily="34" charset="-128"/>
            <a:ea typeface="HGMaruGothicMPRO" panose="020F0600000000000000" pitchFamily="34" charset="-128"/>
          </a:endParaRPr>
        </a:p>
      </dsp:txBody>
      <dsp:txXfrm>
        <a:off x="3964066" y="4747260"/>
        <a:ext cx="1918182" cy="1356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79694-96B0-4FCC-B6FF-42AEC6746105}">
      <dsp:nvSpPr>
        <dsp:cNvPr id="0" name=""/>
        <dsp:cNvSpPr/>
      </dsp:nvSpPr>
      <dsp:spPr>
        <a:xfrm>
          <a:off x="767472" y="1207151"/>
          <a:ext cx="3046809" cy="2663294"/>
        </a:xfrm>
        <a:prstGeom prst="rightArrow">
          <a:avLst>
            <a:gd name="adj1" fmla="val 70000"/>
            <a:gd name="adj2" fmla="val 50000"/>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事業の審査</a:t>
          </a:r>
          <a:r>
            <a:rPr lang="en-US" sz="1600" b="1" kern="1200" dirty="0">
              <a:solidFill>
                <a:sysClr val="windowText" lastClr="000000">
                  <a:hueOff val="0"/>
                  <a:satOff val="0"/>
                  <a:lumOff val="0"/>
                  <a:alphaOff val="0"/>
                </a:sysClr>
              </a:solidFill>
              <a:latin typeface="Arial"/>
              <a:ea typeface="+mn-ea"/>
              <a:cs typeface="+mn-cs"/>
            </a:rPr>
            <a:t> </a:t>
          </a:r>
        </a:p>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ライオンズへの指導</a:t>
          </a:r>
          <a:endParaRPr lang="en-US" sz="1600" b="1" kern="1200" dirty="0">
            <a:solidFill>
              <a:sysClr val="windowText" lastClr="000000">
                <a:hueOff val="0"/>
                <a:satOff val="0"/>
                <a:lumOff val="0"/>
                <a:alphaOff val="0"/>
              </a:sysClr>
            </a:solidFill>
            <a:latin typeface="Arial"/>
            <a:ea typeface="+mn-ea"/>
            <a:cs typeface="+mn-cs"/>
          </a:endParaRPr>
        </a:p>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申請資格の決定</a:t>
          </a:r>
          <a:endParaRPr lang="en-US" sz="1600" b="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Char char="••"/>
          </a:pPr>
          <a:endParaRPr lang="en-US" sz="1900" kern="1200" dirty="0">
            <a:solidFill>
              <a:sysClr val="windowText" lastClr="000000">
                <a:hueOff val="0"/>
                <a:satOff val="0"/>
                <a:lumOff val="0"/>
                <a:alphaOff val="0"/>
              </a:sysClr>
            </a:solidFill>
            <a:latin typeface="Arial"/>
            <a:ea typeface="+mn-ea"/>
            <a:cs typeface="+mn-cs"/>
          </a:endParaRPr>
        </a:p>
      </dsp:txBody>
      <dsp:txXfrm>
        <a:off x="1529175" y="1606645"/>
        <a:ext cx="1485319" cy="1864306"/>
      </dsp:txXfrm>
    </dsp:sp>
    <dsp:sp modelId="{B1E3741F-2BC6-4A48-AD47-88E9A3E86C2B}">
      <dsp:nvSpPr>
        <dsp:cNvPr id="0" name=""/>
        <dsp:cNvSpPr/>
      </dsp:nvSpPr>
      <dsp:spPr>
        <a:xfrm>
          <a:off x="5770" y="1777096"/>
          <a:ext cx="1523404" cy="152340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ja-JP" altLang="en-US" sz="2000" b="1" kern="1200" dirty="0">
              <a:solidFill>
                <a:sysClr val="window" lastClr="FFFFFF"/>
              </a:solidFill>
              <a:latin typeface="Arial"/>
              <a:ea typeface="+mn-ea"/>
              <a:cs typeface="+mn-cs"/>
            </a:rPr>
            <a:t>申請書の受理</a:t>
          </a:r>
          <a:endParaRPr lang="en-US" sz="2000" b="1" kern="1200" dirty="0">
            <a:solidFill>
              <a:sysClr val="window" lastClr="FFFFFF"/>
            </a:solidFill>
            <a:latin typeface="Arial"/>
            <a:ea typeface="+mn-ea"/>
            <a:cs typeface="+mn-cs"/>
          </a:endParaRPr>
        </a:p>
      </dsp:txBody>
      <dsp:txXfrm>
        <a:off x="228867" y="2000193"/>
        <a:ext cx="1077210" cy="1077210"/>
      </dsp:txXfrm>
    </dsp:sp>
    <dsp:sp modelId="{575BB7C7-D40E-4740-92B6-3586F820CA90}">
      <dsp:nvSpPr>
        <dsp:cNvPr id="0" name=""/>
        <dsp:cNvSpPr/>
      </dsp:nvSpPr>
      <dsp:spPr>
        <a:xfrm>
          <a:off x="4766410" y="1207151"/>
          <a:ext cx="3046809" cy="2663294"/>
        </a:xfrm>
        <a:prstGeom prst="rightArrow">
          <a:avLst>
            <a:gd name="adj1" fmla="val 70000"/>
            <a:gd name="adj2" fmla="val 50000"/>
          </a:avLst>
        </a:prstGeom>
        <a:solidFill>
          <a:srgbClr val="9BBB59">
            <a:tint val="40000"/>
            <a:alpha val="90000"/>
            <a:hueOff val="5358427"/>
            <a:satOff val="-6896"/>
            <a:lumOff val="-537"/>
            <a:alphaOff val="0"/>
          </a:srgbClr>
        </a:solidFill>
        <a:ln w="25400" cap="flat" cmpd="sng" algn="ctr">
          <a:solidFill>
            <a:srgbClr val="9BBB59">
              <a:tint val="40000"/>
              <a:alpha val="90000"/>
              <a:hueOff val="5358427"/>
              <a:satOff val="-6896"/>
              <a:lumOff val="-53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交付金の支払</a:t>
          </a:r>
          <a:endParaRPr lang="en-US" sz="1600" b="1" kern="1200" dirty="0">
            <a:solidFill>
              <a:sysClr val="windowText" lastClr="000000">
                <a:hueOff val="0"/>
                <a:satOff val="0"/>
                <a:lumOff val="0"/>
                <a:alphaOff val="0"/>
              </a:sysClr>
            </a:solidFill>
            <a:latin typeface="Arial"/>
            <a:ea typeface="+mn-ea"/>
            <a:cs typeface="+mn-cs"/>
          </a:endParaRPr>
        </a:p>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報告書の審査</a:t>
          </a:r>
          <a:endParaRPr lang="en-US" sz="1600" b="1" kern="1200" dirty="0">
            <a:solidFill>
              <a:sysClr val="windowText" lastClr="000000">
                <a:hueOff val="0"/>
                <a:satOff val="0"/>
                <a:lumOff val="0"/>
                <a:alphaOff val="0"/>
              </a:sysClr>
            </a:solidFill>
            <a:latin typeface="Arial"/>
            <a:ea typeface="+mn-ea"/>
            <a:cs typeface="+mn-cs"/>
          </a:endParaRPr>
        </a:p>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進捗の監督</a:t>
          </a:r>
          <a:endParaRPr lang="en-US" sz="1600" b="1" kern="1200" dirty="0">
            <a:solidFill>
              <a:sysClr val="windowText" lastClr="000000">
                <a:hueOff val="0"/>
                <a:satOff val="0"/>
                <a:lumOff val="0"/>
                <a:alphaOff val="0"/>
              </a:sysClr>
            </a:solidFill>
            <a:latin typeface="Arial"/>
            <a:ea typeface="+mn-ea"/>
            <a:cs typeface="+mn-cs"/>
          </a:endParaRPr>
        </a:p>
      </dsp:txBody>
      <dsp:txXfrm>
        <a:off x="5528112" y="1606645"/>
        <a:ext cx="1485319" cy="1864306"/>
      </dsp:txXfrm>
    </dsp:sp>
    <dsp:sp modelId="{2E39B17F-AADD-4626-9A46-BD3C8AF835CD}">
      <dsp:nvSpPr>
        <dsp:cNvPr id="0" name=""/>
        <dsp:cNvSpPr/>
      </dsp:nvSpPr>
      <dsp:spPr>
        <a:xfrm>
          <a:off x="4004707" y="1777096"/>
          <a:ext cx="1523404" cy="1523404"/>
        </a:xfrm>
        <a:prstGeom prst="ellipse">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ja-JP" altLang="en-US" sz="2000" b="1" kern="1200" dirty="0">
              <a:solidFill>
                <a:sysClr val="window" lastClr="FFFFFF"/>
              </a:solidFill>
              <a:latin typeface="Arial"/>
              <a:ea typeface="+mn-ea"/>
              <a:cs typeface="+mn-cs"/>
            </a:rPr>
            <a:t>事業の　モニタリング</a:t>
          </a:r>
          <a:endParaRPr lang="en-US" sz="2000" b="1" kern="1200" dirty="0">
            <a:solidFill>
              <a:sysClr val="window" lastClr="FFFFFF"/>
            </a:solidFill>
            <a:latin typeface="Arial"/>
            <a:ea typeface="+mn-ea"/>
            <a:cs typeface="+mn-cs"/>
          </a:endParaRPr>
        </a:p>
      </dsp:txBody>
      <dsp:txXfrm>
        <a:off x="4227804" y="2000193"/>
        <a:ext cx="1077210" cy="1077210"/>
      </dsp:txXfrm>
    </dsp:sp>
    <dsp:sp modelId="{51EF35D9-6165-4CBD-8265-EDBEC8B0DB85}">
      <dsp:nvSpPr>
        <dsp:cNvPr id="0" name=""/>
        <dsp:cNvSpPr/>
      </dsp:nvSpPr>
      <dsp:spPr>
        <a:xfrm>
          <a:off x="8765347" y="1207151"/>
          <a:ext cx="3046809" cy="2663294"/>
        </a:xfrm>
        <a:prstGeom prst="rightArrow">
          <a:avLst>
            <a:gd name="adj1" fmla="val 70000"/>
            <a:gd name="adj2" fmla="val 50000"/>
          </a:avLst>
        </a:prstGeom>
        <a:solidFill>
          <a:srgbClr val="9BBB59">
            <a:tint val="40000"/>
            <a:alpha val="90000"/>
            <a:hueOff val="10716854"/>
            <a:satOff val="-13793"/>
            <a:lumOff val="-1075"/>
            <a:alphaOff val="0"/>
          </a:srgbClr>
        </a:solidFill>
        <a:ln w="25400" cap="flat" cmpd="sng" algn="ctr">
          <a:solidFill>
            <a:srgbClr val="9BBB59">
              <a:tint val="40000"/>
              <a:alpha val="90000"/>
              <a:hueOff val="10716854"/>
              <a:satOff val="-13793"/>
              <a:lumOff val="-1075"/>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受益者の証言</a:t>
          </a:r>
        </a:p>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成功のストーリー</a:t>
          </a:r>
          <a:endParaRPr lang="en-US" sz="1600" b="1" kern="1200" dirty="0">
            <a:solidFill>
              <a:sysClr val="windowText" lastClr="000000">
                <a:hueOff val="0"/>
                <a:satOff val="0"/>
                <a:lumOff val="0"/>
                <a:alphaOff val="0"/>
              </a:sysClr>
            </a:solidFill>
            <a:latin typeface="Arial"/>
            <a:ea typeface="+mn-ea"/>
            <a:cs typeface="+mn-cs"/>
          </a:endParaRPr>
        </a:p>
        <a:p>
          <a:pPr marL="171450" lvl="1" indent="-171450" algn="l" defTabSz="711200">
            <a:lnSpc>
              <a:spcPct val="90000"/>
            </a:lnSpc>
            <a:spcBef>
              <a:spcPct val="0"/>
            </a:spcBef>
            <a:spcAft>
              <a:spcPct val="15000"/>
            </a:spcAft>
            <a:buChar char="••"/>
          </a:pPr>
          <a:r>
            <a:rPr lang="ja-JP" altLang="en-US" sz="1600" b="1" kern="1200" dirty="0">
              <a:solidFill>
                <a:sysClr val="windowText" lastClr="000000">
                  <a:hueOff val="0"/>
                  <a:satOff val="0"/>
                  <a:lumOff val="0"/>
                  <a:alphaOff val="0"/>
                </a:sysClr>
              </a:solidFill>
              <a:latin typeface="Arial"/>
              <a:ea typeface="+mn-ea"/>
              <a:cs typeface="+mn-cs"/>
            </a:rPr>
            <a:t>ライオンズ</a:t>
          </a:r>
          <a:r>
            <a:rPr lang="en-US" altLang="ja-JP" sz="1600" b="1" kern="1200" dirty="0">
              <a:solidFill>
                <a:sysClr val="windowText" lastClr="000000">
                  <a:hueOff val="0"/>
                  <a:satOff val="0"/>
                  <a:lumOff val="0"/>
                  <a:alphaOff val="0"/>
                </a:sysClr>
              </a:solidFill>
              <a:latin typeface="Arial"/>
              <a:ea typeface="+mn-ea"/>
              <a:cs typeface="+mn-cs"/>
            </a:rPr>
            <a:t>/</a:t>
          </a:r>
          <a:r>
            <a:rPr lang="ja-JP" altLang="en-US" sz="1600" b="1" kern="1200" dirty="0">
              <a:solidFill>
                <a:sysClr val="windowText" lastClr="000000">
                  <a:hueOff val="0"/>
                  <a:satOff val="0"/>
                  <a:lumOff val="0"/>
                  <a:alphaOff val="0"/>
                </a:sysClr>
              </a:solidFill>
              <a:latin typeface="Arial"/>
              <a:ea typeface="+mn-ea"/>
              <a:cs typeface="+mn-cs"/>
            </a:rPr>
            <a:t>ドナーとの情報共有</a:t>
          </a:r>
          <a:r>
            <a:rPr lang="ja-JP" altLang="en-US" sz="1900" b="1" kern="1200" dirty="0">
              <a:solidFill>
                <a:sysClr val="windowText" lastClr="000000">
                  <a:hueOff val="0"/>
                  <a:satOff val="0"/>
                  <a:lumOff val="0"/>
                  <a:alphaOff val="0"/>
                </a:sysClr>
              </a:solidFill>
              <a:latin typeface="Arial"/>
              <a:ea typeface="+mn-ea"/>
              <a:cs typeface="+mn-cs"/>
            </a:rPr>
            <a:t>　</a:t>
          </a:r>
          <a:endParaRPr lang="en-US" sz="1900" b="1" kern="1200" dirty="0">
            <a:solidFill>
              <a:sysClr val="windowText" lastClr="000000">
                <a:hueOff val="0"/>
                <a:satOff val="0"/>
                <a:lumOff val="0"/>
                <a:alphaOff val="0"/>
              </a:sysClr>
            </a:solidFill>
            <a:latin typeface="Arial"/>
            <a:ea typeface="+mn-ea"/>
            <a:cs typeface="+mn-cs"/>
          </a:endParaRPr>
        </a:p>
      </dsp:txBody>
      <dsp:txXfrm>
        <a:off x="9527049" y="1606645"/>
        <a:ext cx="1485319" cy="1864306"/>
      </dsp:txXfrm>
    </dsp:sp>
    <dsp:sp modelId="{292DD48D-E988-4452-8D28-0BE1F9DAA3E2}">
      <dsp:nvSpPr>
        <dsp:cNvPr id="0" name=""/>
        <dsp:cNvSpPr/>
      </dsp:nvSpPr>
      <dsp:spPr>
        <a:xfrm>
          <a:off x="8003644" y="1777096"/>
          <a:ext cx="1523404" cy="1523404"/>
        </a:xfrm>
        <a:prstGeom prst="ellipse">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ja-JP" altLang="en-US" sz="2000" b="1" kern="1200" dirty="0">
              <a:solidFill>
                <a:sysClr val="window" lastClr="FFFFFF"/>
              </a:solidFill>
              <a:latin typeface="Arial"/>
              <a:ea typeface="+mn-ea"/>
              <a:cs typeface="+mn-cs"/>
            </a:rPr>
            <a:t>結果の　周知</a:t>
          </a:r>
          <a:endParaRPr lang="en-US" sz="2000" b="1" kern="1200" dirty="0">
            <a:solidFill>
              <a:sysClr val="window" lastClr="FFFFFF"/>
            </a:solidFill>
            <a:latin typeface="Arial"/>
            <a:ea typeface="+mn-ea"/>
            <a:cs typeface="+mn-cs"/>
          </a:endParaRPr>
        </a:p>
      </dsp:txBody>
      <dsp:txXfrm>
        <a:off x="8226741" y="2000193"/>
        <a:ext cx="1077210" cy="107721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5B81B-F06F-4501-BB4D-D14B456146DF}" type="datetimeFigureOut">
              <a:rPr lang="en-US" smtClean="0"/>
              <a:t>8/18/2022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68F7F-BA53-400E-A4F3-551FFED1CC63}" type="slidenum">
              <a:rPr lang="en-US" smtClean="0"/>
              <a:t>‹#›</a:t>
            </a:fld>
            <a:endParaRPr lang="en-US"/>
          </a:p>
        </p:txBody>
      </p:sp>
    </p:spTree>
    <p:extLst>
      <p:ext uri="{BB962C8B-B14F-4D97-AF65-F5344CB8AC3E}">
        <p14:creationId xmlns:p14="http://schemas.microsoft.com/office/powerpoint/2010/main" val="291053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campaign100@lionsclubs.or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campaign100@lionsclubs.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campaign100@lionsclubs.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dirty="0"/>
          </a:p>
        </p:txBody>
      </p:sp>
      <p:sp>
        <p:nvSpPr>
          <p:cNvPr id="4" name="Slide Number Placeholder 3"/>
          <p:cNvSpPr>
            <a:spLocks noGrp="1"/>
          </p:cNvSpPr>
          <p:nvPr>
            <p:ph type="sldNum" sz="quarter" idx="5"/>
          </p:nvPr>
        </p:nvSpPr>
        <p:spPr/>
        <p:txBody>
          <a:bodyPr/>
          <a:lstStyle/>
          <a:p>
            <a:fld id="{9AE45CF7-7425-FD40-8218-CC60E76BE5A1}" type="slidenum">
              <a:rPr lang="en-US" smtClean="0"/>
              <a:t>4</a:t>
            </a:fld>
            <a:endParaRPr lang="en-US"/>
          </a:p>
        </p:txBody>
      </p:sp>
    </p:spTree>
    <p:extLst>
      <p:ext uri="{BB962C8B-B14F-4D97-AF65-F5344CB8AC3E}">
        <p14:creationId xmlns:p14="http://schemas.microsoft.com/office/powerpoint/2010/main" val="88466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(BYRD)</a:t>
            </a:r>
          </a:p>
          <a:p>
            <a:endParaRPr lang="en-US" dirty="0">
              <a:ea typeface="ＭＳ Ｐゴシック" pitchFamily="34" charset="-128"/>
              <a:cs typeface="Arial" charset="0"/>
            </a:endParaRPr>
          </a:p>
          <a:p>
            <a:r>
              <a:rPr lang="en-US" dirty="0">
                <a:ea typeface="ＭＳ Ｐゴシック" pitchFamily="34" charset="-128"/>
                <a:cs typeface="Arial" charset="0"/>
              </a:rPr>
              <a:t>Now that I’ve talked about the grant programs available and I will leave you with a few resources to help you start the grant application process. </a:t>
            </a:r>
          </a:p>
          <a:p>
            <a:endParaRPr lang="en-US" dirty="0">
              <a:ea typeface="ＭＳ Ｐゴシック" pitchFamily="34" charset="-128"/>
              <a:cs typeface="Arial" charset="0"/>
            </a:endParaRPr>
          </a:p>
          <a:p>
            <a:r>
              <a:rPr lang="en-US" dirty="0">
                <a:ea typeface="ＭＳ Ｐゴシック" pitchFamily="34" charset="-128"/>
                <a:cs typeface="Arial" charset="0"/>
              </a:rPr>
              <a:t>First, we are excited to announce a new Grants Toolkit webpage that just launched earlier this month. Here you will find comprehensive information regarding applying for and managing your LCIF grant. </a:t>
            </a:r>
          </a:p>
          <a:p>
            <a:endParaRPr lang="en-US" dirty="0">
              <a:ea typeface="ＭＳ Ｐゴシック" pitchFamily="34" charset="-128"/>
              <a:cs typeface="Arial" charset="0"/>
            </a:endParaRPr>
          </a:p>
          <a:p>
            <a:r>
              <a:rPr lang="en-US" dirty="0">
                <a:ea typeface="ＭＳ Ｐゴシック" pitchFamily="34" charset="-128"/>
                <a:cs typeface="Arial" charset="0"/>
              </a:rPr>
              <a:t>Next, make sure you know your grant deadlines. Most grants go to our Board of Trustees for approval. Grant applications must be submitted 90 days prior to board meetings in order to give staff ample time to review.</a:t>
            </a:r>
          </a:p>
          <a:p>
            <a:endParaRPr lang="en-US" dirty="0">
              <a:ea typeface="ＭＳ Ｐゴシック" pitchFamily="34" charset="-128"/>
              <a:cs typeface="Arial" charset="0"/>
            </a:endParaRPr>
          </a:p>
          <a:p>
            <a:r>
              <a:rPr lang="en-US" dirty="0">
                <a:ea typeface="ＭＳ Ｐゴシック" pitchFamily="34" charset="-128"/>
                <a:cs typeface="Arial" charset="0"/>
              </a:rPr>
              <a:t>Lastly, when you visit our virtual booth, make sure you download the 10 Tips for Applying for a LCIF Grant brochure. This walks you through each step of the grant application to ensure success.</a:t>
            </a:r>
          </a:p>
          <a:p>
            <a:endParaRPr lang="en-US" dirty="0">
              <a:ea typeface="ＭＳ Ｐゴシック" pitchFamily="34" charset="-128"/>
              <a:cs typeface="Arial" charset="0"/>
            </a:endParaRPr>
          </a:p>
          <a:p>
            <a:r>
              <a:rPr lang="en-US" dirty="0">
                <a:ea typeface="ＭＳ Ｐゴシック" pitchFamily="34" charset="-128"/>
                <a:cs typeface="Arial" charset="0"/>
              </a:rPr>
              <a:t>(click)</a:t>
            </a:r>
          </a:p>
          <a:p>
            <a:endParaRPr lang="en-US" dirty="0">
              <a:ea typeface="ＭＳ Ｐゴシック" pitchFamily="34" charset="-128"/>
              <a:cs typeface="Arial" charset="0"/>
            </a:endParaRPr>
          </a:p>
          <a:p>
            <a:r>
              <a:rPr lang="en-US" dirty="0">
                <a:ea typeface="ＭＳ Ｐゴシック" pitchFamily="34" charset="-128"/>
                <a:cs typeface="Arial" charset="0"/>
              </a:rPr>
              <a:t>And you can always email </a:t>
            </a:r>
            <a:r>
              <a:rPr lang="en-US" dirty="0" err="1">
                <a:ea typeface="ＭＳ Ｐゴシック" pitchFamily="34" charset="-128"/>
                <a:cs typeface="Arial" charset="0"/>
              </a:rPr>
              <a:t>lcif@lionsclubs.org</a:t>
            </a:r>
            <a:r>
              <a:rPr lang="en-US" dirty="0">
                <a:ea typeface="ＭＳ Ｐゴシック" pitchFamily="34" charset="-128"/>
                <a:cs typeface="Arial" charset="0"/>
              </a:rPr>
              <a:t> for future assistance.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00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A621-1CFB-418C-8DCE-9BF5995AF4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21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423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cs typeface="Arial" charset="0"/>
              </a:rPr>
              <a:t>This is our most popular grant category, with funds available from US10,000 up to US$100,000. </a:t>
            </a:r>
          </a:p>
          <a:p>
            <a:endParaRPr lang="en-US" dirty="0">
              <a:ea typeface="ＭＳ Ｐゴシック" pitchFamily="34" charset="-128"/>
              <a:cs typeface="Arial" charset="0"/>
            </a:endParaRPr>
          </a:p>
          <a:p>
            <a:r>
              <a:rPr lang="en-US" dirty="0">
                <a:ea typeface="ＭＳ Ｐゴシック" pitchFamily="34" charset="-128"/>
                <a:cs typeface="Arial" charset="0"/>
              </a:rPr>
              <a:t>Let me give you a few examples of what past standard grants have provided:</a:t>
            </a:r>
          </a:p>
          <a:p>
            <a:endParaRPr lang="en-US" dirty="0">
              <a:ea typeface="ＭＳ Ｐゴシック" pitchFamily="34" charset="-128"/>
              <a:cs typeface="Arial" charset="0"/>
            </a:endParaRPr>
          </a:p>
          <a:p>
            <a:pPr>
              <a:buFontTx/>
              <a:buChar char="•"/>
            </a:pPr>
            <a:r>
              <a:rPr lang="en-US" dirty="0">
                <a:ea typeface="ＭＳ Ｐゴシック" pitchFamily="34" charset="-128"/>
                <a:cs typeface="Arial" charset="0"/>
              </a:rPr>
              <a:t>A clean water and sanitation project in Togo with the assistance of Lions in France</a:t>
            </a:r>
          </a:p>
          <a:p>
            <a:pPr>
              <a:buFontTx/>
              <a:buChar char="•"/>
            </a:pPr>
            <a:endParaRPr lang="en-US" dirty="0">
              <a:ea typeface="ＭＳ Ｐゴシック" pitchFamily="34" charset="-128"/>
              <a:cs typeface="Arial" charset="0"/>
            </a:endParaRPr>
          </a:p>
          <a:p>
            <a:pPr>
              <a:buFontTx/>
              <a:buChar char="•"/>
            </a:pPr>
            <a:r>
              <a:rPr lang="en-US" dirty="0">
                <a:ea typeface="ＭＳ Ｐゴシック" pitchFamily="34" charset="-128"/>
                <a:cs typeface="Arial" charset="0"/>
              </a:rPr>
              <a:t>A playground for disabled children at a school in Argentina</a:t>
            </a:r>
          </a:p>
          <a:p>
            <a:pPr>
              <a:buFontTx/>
              <a:buChar char="•"/>
            </a:pPr>
            <a:endParaRPr lang="en-US" dirty="0">
              <a:ea typeface="ＭＳ Ｐゴシック" pitchFamily="34" charset="-128"/>
              <a:cs typeface="Arial" charset="0"/>
            </a:endParaRPr>
          </a:p>
          <a:p>
            <a:pPr>
              <a:buFontTx/>
              <a:buChar char="•"/>
            </a:pPr>
            <a:r>
              <a:rPr lang="en-US" dirty="0">
                <a:ea typeface="ＭＳ Ｐゴシック" pitchFamily="34" charset="-128"/>
                <a:cs typeface="Arial" charset="0"/>
              </a:rPr>
              <a:t>Mobile health screening units to reach people in rural areas in MD300 Taiwan</a:t>
            </a:r>
          </a:p>
          <a:p>
            <a:pPr>
              <a:buFontTx/>
              <a:buNone/>
            </a:pPr>
            <a:endParaRPr lang="en-US" dirty="0">
              <a:ea typeface="ＭＳ Ｐゴシック" pitchFamily="34" charset="-128"/>
              <a:cs typeface="Arial" charset="0"/>
            </a:endParaRPr>
          </a:p>
          <a:p>
            <a:pPr>
              <a:buFontTx/>
              <a:buChar char="•"/>
            </a:pPr>
            <a:r>
              <a:rPr lang="en-US" dirty="0">
                <a:ea typeface="ＭＳ Ｐゴシック" pitchFamily="34" charset="-128"/>
                <a:cs typeface="Arial" charset="0"/>
              </a:rPr>
              <a:t>Vision screening devices to screen children’s sight in the United States</a:t>
            </a:r>
          </a:p>
          <a:p>
            <a:pPr>
              <a:buFontTx/>
              <a:buChar char="•"/>
            </a:pPr>
            <a:endParaRPr lang="en-US" dirty="0">
              <a:ea typeface="ＭＳ Ｐゴシック" pitchFamily="34" charset="-128"/>
              <a:cs typeface="Arial" charset="0"/>
            </a:endParaRPr>
          </a:p>
          <a:p>
            <a:pPr>
              <a:buFontTx/>
              <a:buChar char="•"/>
            </a:pPr>
            <a:r>
              <a:rPr lang="en-US" dirty="0">
                <a:ea typeface="ＭＳ Ｐゴシック" pitchFamily="34" charset="-128"/>
                <a:cs typeface="Arial" charset="0"/>
              </a:rPr>
              <a:t>And countless other humanitarian efforts that give hope to people in need.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875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894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6012" cy="3486150"/>
          </a:xfrm>
          <a:prstGeom prst="rect">
            <a:avLst/>
          </a:prstGeom>
        </p:spPr>
      </p:sp>
      <p:sp>
        <p:nvSpPr>
          <p:cNvPr id="3" name="Notes Placeholder 2"/>
          <p:cNvSpPr>
            <a:spLocks noGrp="1"/>
          </p:cNvSpPr>
          <p:nvPr>
            <p:ph type="body" idx="1"/>
          </p:nvPr>
        </p:nvSpPr>
        <p:spPr/>
        <p:txBody>
          <a:bodyPr>
            <a:normAutofit fontScale="92500" lnSpcReduction="20000"/>
          </a:bodyPr>
          <a:lstStyle/>
          <a:p>
            <a:pPr algn="l"/>
            <a:r>
              <a:rPr lang="ja-JP" sz="1200">
                <a:latin typeface="+mn-lt"/>
                <a:ea typeface="MS Mincho"/>
              </a:rPr>
              <a:t>緊急援助金プログラムは、世界中のライオンズクラブによる奉仕活動プログラムを通じて自然災害の被災者に緊急支援を提供するものです。ライオンズクラブ国際財団(LCIF)の緊急援助金は竜巻、ハリケーン、地震、台風、モンスーン、大雪、山火事、豪雨による洪水、その他の自然災害が発生した際の災害援助に利用可能です。緊急援助金は、干ばつ、疾病の発生、人災、政争、無作為の暴力行為等には利用できません。</a:t>
            </a:r>
          </a:p>
          <a:p>
            <a:pPr algn="l"/>
            <a:endParaRPr lang="en-US" sz="1200" dirty="0">
              <a:latin typeface="+mn-lt"/>
            </a:endParaRPr>
          </a:p>
          <a:p>
            <a:pPr algn="l"/>
            <a:r>
              <a:rPr lang="ja-JP" sz="1200">
                <a:latin typeface="+mn-lt"/>
                <a:ea typeface="MS Mincho"/>
              </a:rPr>
              <a:t>最大交付額は10,000ドルであり、100人以上が住居を失うまたは被災した深刻な自然災害の被災者のための緊急物資を配布するために地区が利用することができます。</a:t>
            </a:r>
          </a:p>
          <a:p>
            <a:pPr algn="l"/>
            <a:endParaRPr lang="en-US" sz="1200" dirty="0">
              <a:latin typeface="+mn-lt"/>
            </a:endParaRPr>
          </a:p>
          <a:p>
            <a:pPr algn="l"/>
            <a:r>
              <a:rPr lang="ja-JP" sz="1200">
                <a:latin typeface="+mn-lt"/>
                <a:ea typeface="MS Mincho"/>
              </a:rPr>
              <a:t>LCIF理事長はUS$10,000を上限として、緊急援助交付金を承認する権限を持っています。交付金の利用は、水、食料、衣類、医薬品、毛布、および清掃用品の購入など緊急のニーズを満たす支援に限定されます。</a:t>
            </a:r>
          </a:p>
          <a:p>
            <a:pPr algn="l"/>
            <a:endParaRPr lang="en-US" sz="1200" dirty="0">
              <a:latin typeface="+mn-lt"/>
            </a:endParaRPr>
          </a:p>
          <a:p>
            <a:pPr algn="l"/>
            <a:r>
              <a:rPr lang="ja-JP" sz="1200">
                <a:latin typeface="+mn-lt"/>
                <a:ea typeface="MS Mincho"/>
              </a:rPr>
              <a:t>他の支援団体への資金援助や、被災者への直接の現金支給</a:t>
            </a:r>
          </a:p>
          <a:p>
            <a:pPr algn="l"/>
            <a:endParaRPr lang="en-US" sz="1200" dirty="0">
              <a:latin typeface="+mn-lt"/>
            </a:endParaRPr>
          </a:p>
          <a:p>
            <a:pPr algn="l"/>
            <a:r>
              <a:rPr lang="ja-JP" sz="1200">
                <a:latin typeface="+mn-lt"/>
                <a:ea typeface="MS Mincho"/>
              </a:rPr>
              <a:t>仮設住宅、建物の建て替え、引越し費用</a:t>
            </a:r>
          </a:p>
          <a:p>
            <a:pPr algn="l"/>
            <a:endParaRPr lang="en-US" sz="1200" dirty="0">
              <a:latin typeface="+mn-lt"/>
            </a:endParaRPr>
          </a:p>
          <a:p>
            <a:pPr algn="l"/>
            <a:r>
              <a:rPr lang="ja-JP" sz="1200">
                <a:latin typeface="+mn-lt"/>
                <a:ea typeface="MS Mincho"/>
              </a:rPr>
              <a:t>家屋の修繕、保険料、自己負担分の支払い</a:t>
            </a:r>
          </a:p>
          <a:p>
            <a:pPr algn="l"/>
            <a:endParaRPr lang="en-US" sz="1200" dirty="0">
              <a:latin typeface="+mn-lt"/>
            </a:endParaRPr>
          </a:p>
          <a:p>
            <a:pPr algn="l"/>
            <a:r>
              <a:rPr lang="ja-JP" sz="1200">
                <a:latin typeface="+mn-lt"/>
                <a:ea typeface="MS Mincho"/>
              </a:rPr>
              <a:t>家賃、住宅ローン、光熱費の支払い</a:t>
            </a:r>
          </a:p>
          <a:p>
            <a:pPr algn="l"/>
            <a:endParaRPr lang="en-US" sz="1200" dirty="0">
              <a:latin typeface="+mn-lt"/>
            </a:endParaRPr>
          </a:p>
          <a:p>
            <a:pPr algn="l"/>
            <a:r>
              <a:rPr lang="ja-JP" sz="1200">
                <a:latin typeface="+mn-lt"/>
                <a:ea typeface="MS Mincho"/>
              </a:rPr>
              <a:t>医療費、レンタカー、交通費</a:t>
            </a:r>
          </a:p>
          <a:p>
            <a:pPr algn="l"/>
            <a:endParaRPr lang="en-US" sz="1200" dirty="0">
              <a:latin typeface="+mn-lt"/>
            </a:endParaRPr>
          </a:p>
          <a:p>
            <a:pPr algn="l"/>
            <a:r>
              <a:rPr lang="ja-JP" sz="1200">
                <a:latin typeface="+mn-lt"/>
                <a:ea typeface="MS Mincho"/>
              </a:rPr>
              <a:t>ボランティアへの精算や支払い</a:t>
            </a:r>
          </a:p>
          <a:p>
            <a:pPr algn="l"/>
            <a:endParaRPr lang="en-US" sz="1200" dirty="0">
              <a:latin typeface="+mn-lt"/>
            </a:endParaRPr>
          </a:p>
          <a:p>
            <a:pPr algn="l"/>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8DE0D-1801-1D4B-BFCF-9CAC82CEA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264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6012" cy="3486150"/>
          </a:xfrm>
          <a:prstGeom prst="rect">
            <a:avLst/>
          </a:prstGeom>
        </p:spPr>
      </p:sp>
      <p:sp>
        <p:nvSpPr>
          <p:cNvPr id="3" name="Notes Placeholder 2"/>
          <p:cNvSpPr>
            <a:spLocks noGrp="1"/>
          </p:cNvSpPr>
          <p:nvPr>
            <p:ph type="body" idx="1"/>
          </p:nvPr>
        </p:nvSpPr>
        <p:spPr/>
        <p:txBody>
          <a:bodyPr>
            <a:normAutofit/>
          </a:bodyPr>
          <a:lstStyle/>
          <a:p>
            <a:pPr marL="0" indent="0" defTabSz="438692">
              <a:spcBef>
                <a:spcPct val="20000"/>
              </a:spcBef>
              <a:buFont typeface="Arial" panose="020B0604020202020204" pitchFamily="34" charset="0"/>
              <a:buNone/>
              <a:defRPr/>
            </a:pPr>
            <a:r>
              <a:rPr lang="ja-JP" sz="1200">
                <a:solidFill>
                  <a:prstClr val="black"/>
                </a:solidFill>
                <a:latin typeface="+mn-lt"/>
                <a:ea typeface="MS Mincho"/>
              </a:rPr>
              <a:t>現在提供されている事業と重複しないよう、現地の状況を検討し、行動計画を立てる必要があります。行動計画には、コミュニティにおけるライオンズの関与を示す労力奉仕を含める必要があります。</a:t>
            </a:r>
          </a:p>
          <a:p>
            <a:pPr marL="171450" indent="-171450" defTabSz="438692">
              <a:spcBef>
                <a:spcPct val="20000"/>
              </a:spcBef>
              <a:buFont typeface="Arial" panose="020B0604020202020204" pitchFamily="34" charset="0"/>
              <a:buChar char="•"/>
              <a:defRPr/>
            </a:pPr>
            <a:endParaRPr lang="en-US" sz="1200" dirty="0">
              <a:solidFill>
                <a:prstClr val="black"/>
              </a:solidFill>
              <a:latin typeface="+mn-lt"/>
            </a:endParaRPr>
          </a:p>
          <a:p>
            <a:pPr marL="0" indent="0" defTabSz="438692">
              <a:spcBef>
                <a:spcPct val="20000"/>
              </a:spcBef>
              <a:buFont typeface="Arial" panose="020B0604020202020204" pitchFamily="34" charset="0"/>
              <a:buNone/>
              <a:defRPr/>
            </a:pPr>
            <a:r>
              <a:rPr lang="ja-JP" sz="1200">
                <a:solidFill>
                  <a:prstClr val="black"/>
                </a:solidFill>
                <a:latin typeface="+mn-lt"/>
                <a:ea typeface="MS Mincho"/>
              </a:rPr>
              <a:t>水、食料、衣類、靴、生理衛生用品、救急医薬品、ファーストエイド用品、清掃用品など緊急に必要とされる物品の購入に使用することができます。  </a:t>
            </a:r>
          </a:p>
          <a:p>
            <a:pPr marL="171450" indent="-171450" defTabSz="438692">
              <a:spcBef>
                <a:spcPct val="20000"/>
              </a:spcBef>
              <a:buFont typeface="Arial" panose="020B0604020202020204" pitchFamily="34" charset="0"/>
              <a:buChar char="•"/>
              <a:defRPr/>
            </a:pPr>
            <a:endParaRPr lang="en-US" sz="1200" dirty="0">
              <a:solidFill>
                <a:prstClr val="black"/>
              </a:solidFill>
              <a:latin typeface="+mn-lt"/>
            </a:endParaRPr>
          </a:p>
          <a:p>
            <a:pPr marL="0" indent="0" defTabSz="438692">
              <a:spcBef>
                <a:spcPct val="20000"/>
              </a:spcBef>
              <a:buFont typeface="Arial" panose="020B0604020202020204" pitchFamily="34" charset="0"/>
              <a:buNone/>
              <a:defRPr/>
            </a:pPr>
            <a:r>
              <a:rPr lang="ja-JP" sz="1200">
                <a:solidFill>
                  <a:prstClr val="black"/>
                </a:solidFill>
                <a:latin typeface="+mn-lt"/>
                <a:ea typeface="MS Mincho"/>
              </a:rPr>
              <a:t>ライオンズはほか地元組織（教会、避難所、学校、援助団体、警察、消防、自治体や行政、赤十字、自衛隊、他のボランティア組織など）と協力して活動して構わないが、資金だけを上記のような他の組織に提供してはならない。</a:t>
            </a:r>
          </a:p>
          <a:p>
            <a:pPr marL="171450" indent="-171450" defTabSz="438692">
              <a:spcBef>
                <a:spcPct val="20000"/>
              </a:spcBef>
              <a:buFont typeface="Arial" panose="020B0604020202020204" pitchFamily="34" charset="0"/>
              <a:buChar char="•"/>
              <a:defRPr/>
            </a:pPr>
            <a:endParaRPr lang="en-US" sz="1200" dirty="0">
              <a:solidFill>
                <a:prstClr val="black"/>
              </a:solidFill>
              <a:latin typeface="+mn-lt"/>
            </a:endParaRPr>
          </a:p>
          <a:p>
            <a:pPr marL="0" indent="0" defTabSz="438692">
              <a:spcBef>
                <a:spcPct val="20000"/>
              </a:spcBef>
              <a:buFont typeface="Arial" panose="020B0604020202020204" pitchFamily="34" charset="0"/>
              <a:buNone/>
              <a:defRPr/>
            </a:pPr>
            <a:r>
              <a:rPr lang="ja-JP" sz="1200">
                <a:solidFill>
                  <a:prstClr val="black"/>
                </a:solidFill>
                <a:latin typeface="+mn-lt"/>
                <a:ea typeface="MS Mincho"/>
              </a:rPr>
              <a:t>交付金は30日以内に使い切る。30日後、使用しなかった資金はLCIFに返金する。</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8DE0D-1801-1D4B-BFCF-9CAC82CEA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841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6012" cy="3486150"/>
          </a:xfrm>
          <a:prstGeom prst="rect">
            <a:avLst/>
          </a:prstGeom>
        </p:spPr>
      </p:sp>
      <p:sp>
        <p:nvSpPr>
          <p:cNvPr id="3" name="Notes Placeholder 2"/>
          <p:cNvSpPr>
            <a:spLocks noGrp="1"/>
          </p:cNvSpPr>
          <p:nvPr>
            <p:ph type="body" idx="1"/>
          </p:nvPr>
        </p:nvSpPr>
        <p:spPr/>
        <p:txBody>
          <a:bodyPr>
            <a:normAutofit/>
          </a:bodyPr>
          <a:lstStyle/>
          <a:p>
            <a:r>
              <a:rPr lang="ja-JP" sz="1200"/>
              <a:t>すでに他団体が差し当たっての支援に当たっているが、短期のがれき除去・清掃作業や修築作業において協力したいと考えている地区のための交付金</a:t>
            </a:r>
          </a:p>
          <a:p>
            <a:r>
              <a:rPr lang="ja-JP" sz="1200"/>
              <a:t>交付金額は </a:t>
            </a:r>
            <a:r>
              <a:rPr lang="ja-JP" sz="1200" b="1"/>
              <a:t>最大20,000ドル</a:t>
            </a:r>
          </a:p>
          <a:p>
            <a:r>
              <a:rPr lang="ja-JP" sz="1200"/>
              <a:t>災害発生から</a:t>
            </a:r>
            <a:r>
              <a:rPr lang="ja-JP" sz="1200" b="1"/>
              <a:t>60日以内まで申請可能。利用は受給から45日以内に</a:t>
            </a:r>
            <a:r>
              <a:rPr lang="ja-JP" sz="1200"/>
              <a:t>行わなければならない</a:t>
            </a:r>
          </a:p>
          <a:p>
            <a:r>
              <a:rPr lang="ja-JP" sz="1200"/>
              <a:t>地域復興交付金を受け取った場合、同じ災害に対する緊急援助交付金には</a:t>
            </a:r>
            <a:r>
              <a:rPr lang="ja-JP" sz="1200" b="1"/>
              <a:t>申請できない</a:t>
            </a:r>
          </a:p>
          <a:p>
            <a:r>
              <a:rPr lang="ja-JP" sz="1200"/>
              <a:t>ライオンズの地区ガバナーが申請を行う</a:t>
            </a:r>
          </a:p>
          <a:p>
            <a:pPr algn="l"/>
            <a:endParaRPr lang="en-US" sz="2400" dirty="0"/>
          </a:p>
          <a:p>
            <a:pPr algn="l"/>
            <a:r>
              <a:rPr lang="ja-JP" sz="2400" b="1"/>
              <a:t>2017‐2018年度、336D地区が島根県西部地震に関連して地域復興交付金を受給した</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8DE0D-1801-1D4B-BFCF-9CAC82CEA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50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6012" cy="3486150"/>
          </a:xfrm>
          <a:prstGeom prst="rect">
            <a:avLst/>
          </a:prstGeom>
        </p:spPr>
      </p:sp>
      <p:sp>
        <p:nvSpPr>
          <p:cNvPr id="3" name="Notes Placeholder 2"/>
          <p:cNvSpPr>
            <a:spLocks noGrp="1"/>
          </p:cNvSpPr>
          <p:nvPr>
            <p:ph type="body" idx="1"/>
          </p:nvPr>
        </p:nvSpPr>
        <p:spPr/>
        <p:txBody>
          <a:bodyPr>
            <a:normAutofit/>
          </a:bodyPr>
          <a:lstStyle/>
          <a:p>
            <a:r>
              <a:rPr lang="ja-JP" sz="1200"/>
              <a:t>未然の災害に備えた防災計画を実施するため、地域行政その他の地域組織との連携に関心を寄せる地区を支援します。 </a:t>
            </a:r>
          </a:p>
          <a:p>
            <a:r>
              <a:rPr lang="ja-JP" sz="1200"/>
              <a:t>交付金額は5,000ドル – 10,000ドルで</a:t>
            </a:r>
          </a:p>
          <a:p>
            <a:r>
              <a:rPr lang="ja-JP" sz="1200"/>
              <a:t>年間いつでも申請可能。</a:t>
            </a:r>
          </a:p>
          <a:p>
            <a:r>
              <a:rPr lang="ja-JP" sz="1200"/>
              <a:t>地区が3年に一度申請できる。</a:t>
            </a:r>
          </a:p>
          <a:p>
            <a:r>
              <a:rPr lang="ja-JP" sz="1200"/>
              <a:t>災害が起こる前に申請されなければならない。</a:t>
            </a:r>
          </a:p>
          <a:p>
            <a:r>
              <a:rPr lang="ja-JP" sz="1200"/>
              <a:t>災害準備交付金の申請は地区ガバナーが行う。</a:t>
            </a:r>
          </a:p>
          <a:p>
            <a:endParaRPr lang="en-US" sz="1200" dirty="0"/>
          </a:p>
          <a:p>
            <a:r>
              <a:rPr lang="ja-JP" sz="1200" b="1" u="sng"/>
              <a:t>2017-2018年度は、334D地区および336A地区が研修、ワークショップを目的として災害準備交付金を受け取った。</a:t>
            </a:r>
          </a:p>
          <a:p>
            <a:endParaRPr lang="en-US" sz="2000" dirty="0"/>
          </a:p>
          <a:p>
            <a:pPr algn="l"/>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8DE0D-1801-1D4B-BFCF-9CAC82CEA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06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787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6012" cy="3486150"/>
          </a:xfrm>
          <a:prstGeom prst="rect">
            <a:avLst/>
          </a:prstGeom>
        </p:spPr>
      </p:sp>
      <p:sp>
        <p:nvSpPr>
          <p:cNvPr id="3" name="Notes Placeholder 2"/>
          <p:cNvSpPr>
            <a:spLocks noGrp="1"/>
          </p:cNvSpPr>
          <p:nvPr>
            <p:ph type="body" idx="1"/>
          </p:nvPr>
        </p:nvSpPr>
        <p:spPr/>
        <p:txBody>
          <a:bodyPr>
            <a:normAutofit/>
          </a:bodyPr>
          <a:lstStyle/>
          <a:p>
            <a:r>
              <a:rPr lang="ja-JP"/>
              <a:t>大災害援助交付金は申請により交付されるものではない。大規模災害の発生後、理事会により交付される。</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8DE0D-1801-1D4B-BFCF-9CAC82CEA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291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6012" cy="3486150"/>
          </a:xfrm>
          <a:prstGeom prst="rect">
            <a:avLst/>
          </a:prstGeom>
        </p:spPr>
      </p:sp>
      <p:sp>
        <p:nvSpPr>
          <p:cNvPr id="3" name="Notes Placeholder 2"/>
          <p:cNvSpPr>
            <a:spLocks noGrp="1"/>
          </p:cNvSpPr>
          <p:nvPr>
            <p:ph type="body" idx="1"/>
          </p:nvPr>
        </p:nvSpPr>
        <p:spPr/>
        <p:txBody>
          <a:bodyPr>
            <a:normAutofit/>
          </a:bodyPr>
          <a:lstStyle/>
          <a:p>
            <a:r>
              <a:rPr lang="ja-JP"/>
              <a:t>大災害援助交付金は申請により交付されるものではない。大規模災害の発生後、理事会により交付される。</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8DE0D-1801-1D4B-BFCF-9CAC82CEA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78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cs typeface="Arial" charset="0"/>
              </a:rPr>
              <a:t>Our </a:t>
            </a:r>
            <a:r>
              <a:rPr lang="en-US" dirty="0" err="1">
                <a:ea typeface="ＭＳ Ｐゴシック" pitchFamily="34" charset="-128"/>
                <a:cs typeface="Arial" charset="0"/>
              </a:rPr>
              <a:t>SightFirst</a:t>
            </a:r>
            <a:r>
              <a:rPr lang="en-US" dirty="0">
                <a:ea typeface="ＭＳ Ｐゴシック" pitchFamily="34" charset="-128"/>
                <a:cs typeface="Arial" charset="0"/>
              </a:rPr>
              <a:t> grants focus on delivering comprehensive eye care services—especially to underserved populations </a:t>
            </a:r>
          </a:p>
          <a:p>
            <a:endParaRPr lang="en-US" dirty="0">
              <a:ea typeface="ＭＳ Ｐゴシック" pitchFamily="34" charset="-128"/>
              <a:cs typeface="Arial" charset="0"/>
            </a:endParaRPr>
          </a:p>
          <a:p>
            <a:r>
              <a:rPr lang="en-US" dirty="0">
                <a:ea typeface="ＭＳ Ｐゴシック" pitchFamily="34" charset="-128"/>
                <a:cs typeface="Arial" charset="0"/>
              </a:rPr>
              <a:t>I would also point out that there are regional technical advisors and </a:t>
            </a:r>
            <a:r>
              <a:rPr lang="en-US" dirty="0" err="1">
                <a:ea typeface="ＭＳ Ｐゴシック" pitchFamily="34" charset="-128"/>
                <a:cs typeface="Arial" charset="0"/>
              </a:rPr>
              <a:t>SightFirst</a:t>
            </a:r>
            <a:r>
              <a:rPr lang="en-US" dirty="0">
                <a:ea typeface="ＭＳ Ｐゴシック" pitchFamily="34" charset="-128"/>
                <a:cs typeface="Arial" charset="0"/>
              </a:rPr>
              <a:t> district chairpersons that are trained to assist your districts in developing </a:t>
            </a:r>
            <a:r>
              <a:rPr lang="en-US" dirty="0" err="1">
                <a:ea typeface="ＭＳ Ｐゴシック" pitchFamily="34" charset="-128"/>
                <a:cs typeface="Arial" charset="0"/>
              </a:rPr>
              <a:t>SightFirst</a:t>
            </a:r>
            <a:r>
              <a:rPr lang="en-US" dirty="0">
                <a:ea typeface="ＭＳ Ｐゴシック" pitchFamily="34" charset="-128"/>
                <a:cs typeface="Arial" charset="0"/>
              </a:rPr>
              <a:t> applications.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251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Diabetes is steadily rising; there were 108 million people with diabetes in 1980. As of 2014, there were 422 million.</a:t>
            </a:r>
          </a:p>
          <a:p>
            <a:endParaRPr lang="en-US" sz="1200" dirty="0"/>
          </a:p>
          <a:p>
            <a:r>
              <a:rPr lang="en-US" sz="1200" dirty="0"/>
              <a:t>Multi-year grants allow large-scale Lion efforts that expand and enhance diabetes education, prevention, and treatment.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967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Lions Quest is LCIF’s youth development program, focused on creating</a:t>
            </a:r>
            <a:r>
              <a:rPr lang="en-US" baseline="0" dirty="0"/>
              <a:t> a healthy school environment and empowering young people to make healthy decisions. </a:t>
            </a:r>
            <a:r>
              <a:rPr lang="en-US" dirty="0"/>
              <a:t>Implementation grants are used to launch Lions Quest in</a:t>
            </a:r>
            <a:r>
              <a:rPr lang="en-US" baseline="0" dirty="0"/>
              <a:t> a particular area. Promotional grants help introduce the program to the community. Community partnership grants fund teacher training workshops, curriculum translations and other items needed to jumpstart the program. Expansion grants help Lions get the program into more schools to impact even more students.</a:t>
            </a:r>
          </a:p>
          <a:p>
            <a:endParaRPr lang="en-US" baseline="0" dirty="0"/>
          </a:p>
          <a:p>
            <a:r>
              <a:rPr lang="en-US" i="1" baseline="0" dirty="0"/>
              <a:t>(transition to Leo grants)</a:t>
            </a:r>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832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ＭＳ Ｐゴシック" pitchFamily="34" charset="-128"/>
                <a:cs typeface="Arial" charset="0"/>
              </a:rPr>
              <a:t>District and Club Community Impact Grants (DCGs) offer a new opportunity for Lions to support humanitarian activities in their communities. Clubs can apply to use their own DCG funds for a stand-alone project or multiple clubs can work collaboratively and pool their DCG funds together. For clubs and districts that qualify, you are able to apply for a grant equal to 15% of your total contributions that year. </a:t>
            </a:r>
          </a:p>
          <a:p>
            <a:endParaRPr lang="en-US" sz="1200" dirty="0">
              <a:ea typeface="ＭＳ Ｐゴシック" pitchFamily="34" charset="-128"/>
              <a:cs typeface="Arial" charset="0"/>
            </a:endParaRPr>
          </a:p>
          <a:p>
            <a:r>
              <a:rPr lang="en-US" sz="1200" dirty="0">
                <a:ea typeface="ＭＳ Ｐゴシック" pitchFamily="34" charset="-128"/>
                <a:cs typeface="Arial" charset="0"/>
              </a:rPr>
              <a:t>To qualify, districts must donate a minimum of US$10,000 per fiscal year and clubs must donate a minimum of US$5,000 per fiscal year. </a:t>
            </a:r>
          </a:p>
          <a:p>
            <a:endParaRPr lang="en-US" sz="1200" dirty="0">
              <a:ea typeface="ＭＳ Ｐゴシック" pitchFamily="34" charset="-128"/>
              <a:cs typeface="Arial" charset="0"/>
            </a:endParaRPr>
          </a:p>
          <a:p>
            <a:r>
              <a:rPr lang="en-US" sz="1200" dirty="0">
                <a:ea typeface="ＭＳ Ｐゴシック" pitchFamily="34" charset="-128"/>
                <a:cs typeface="Arial" charset="0"/>
              </a:rPr>
              <a:t>DCGs directly impact the communities our Lions serve using their donations to LCIF.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17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90613175-C83C-4074-BD96-D5BF6DD143F1}"/>
              </a:ext>
            </a:extLst>
          </p:cNvPr>
          <p:cNvSpPr>
            <a:spLocks noGrp="1"/>
          </p:cNvSpPr>
          <p:nvPr>
            <p:ph type="body" idx="1"/>
          </p:nvPr>
        </p:nvSpPr>
        <p:spPr/>
        <p:txBody>
          <a:bodyPr/>
          <a:lstStyle/>
          <a:p>
            <a:r>
              <a:rPr lang="en-US" dirty="0"/>
              <a:t>Important</a:t>
            </a:r>
            <a:r>
              <a:rPr lang="en-US" baseline="0" dirty="0"/>
              <a:t> to highlight that restricted/designated donations are not eligible.</a:t>
            </a:r>
          </a:p>
          <a:p>
            <a:endParaRPr lang="en-US" baseline="0" dirty="0"/>
          </a:p>
          <a:p>
            <a:endParaRPr lang="en-US" dirty="0"/>
          </a:p>
        </p:txBody>
      </p:sp>
    </p:spTree>
    <p:extLst>
      <p:ext uri="{BB962C8B-B14F-4D97-AF65-F5344CB8AC3E}">
        <p14:creationId xmlns:p14="http://schemas.microsoft.com/office/powerpoint/2010/main" val="3515076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673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ja-JP"/>
              <a:t>また、協会と財団の統一した使命声明文を掲げます。</a:t>
            </a:r>
            <a:r>
              <a:rPr lang="ja-JP" baseline="0"/>
              <a:t> </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ja-JP" baseline="0"/>
              <a:t>新しい使命声明文は次のとおりです。ライオンズクラブ、ボランティア、そしてパートナーが、世界中の人々の暮らしに影響を及ぼす人道奉仕と交付金を通じて、健康と福祉を改善し、地域社会を強化し、恵まれない人々に支援を提供するとともに、平和と国際理解を促進できるよう、力を与える。 </a:t>
            </a:r>
          </a:p>
          <a:p>
            <a:endParaRPr lang="en-US" baseline="0" dirty="0"/>
          </a:p>
          <a:p>
            <a:pPr marL="181240" indent="-181240">
              <a:buFont typeface="Arial" panose="020B0604020202020204" pitchFamily="34" charset="0"/>
              <a:buChar char="•"/>
            </a:pPr>
            <a:r>
              <a:rPr lang="ja-JP" baseline="0"/>
              <a:t>これは大きな一歩であり、今年行う大規模な取り組みとなります。この新しいブランドは、2022～2023年度にライオンズと世界に発表される予定です。</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3565648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Lions global causes have expanded, so too have LCIF’s grant programs. I’m excited to announce two new LCIF pilot grant programs to help you expand service in</a:t>
            </a:r>
            <a:r>
              <a:rPr lang="en-US" baseline="0" dirty="0"/>
              <a:t> your community. Now available are the Childhood Cancer pilot grant program and the Hunger pilot.</a:t>
            </a:r>
          </a:p>
          <a:p>
            <a:endParaRPr lang="en-US" baseline="0" dirty="0"/>
          </a:p>
          <a:p>
            <a:r>
              <a:rPr lang="en-US" baseline="0" dirty="0"/>
              <a:t>The Childhood Cancer grant program focuses on improving quality of life for children with cancer, and for families of children affected. Childhood cancer grants can be used for projects such as:</a:t>
            </a:r>
          </a:p>
          <a:p>
            <a:endParaRPr lang="en-US"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ヒラギノ角ゴ Pro W3" charset="0"/>
                <a:cs typeface="Arial" panose="020B0604020202020204" pitchFamily="34" charset="0"/>
              </a:rPr>
              <a:t>Building or expanding housing in which families live</a:t>
            </a:r>
            <a:r>
              <a:rPr lang="en-US" sz="1200" kern="1200" baseline="0" dirty="0">
                <a:solidFill>
                  <a:schemeClr val="tx1"/>
                </a:solidFill>
                <a:effectLst/>
                <a:latin typeface="Arial" panose="020B0604020202020204" pitchFamily="34" charset="0"/>
                <a:ea typeface="ヒラギノ角ゴ Pro W3" charset="0"/>
                <a:cs typeface="Arial" panose="020B0604020202020204" pitchFamily="34" charset="0"/>
              </a:rPr>
              <a:t> during children’s </a:t>
            </a:r>
            <a:r>
              <a:rPr lang="en-US" sz="1200" kern="1200" dirty="0">
                <a:solidFill>
                  <a:schemeClr val="tx1"/>
                </a:solidFill>
                <a:effectLst/>
                <a:latin typeface="Arial" panose="020B0604020202020204" pitchFamily="34" charset="0"/>
                <a:ea typeface="ヒラギノ角ゴ Pro W3" charset="0"/>
                <a:cs typeface="Arial" panose="020B0604020202020204" pitchFamily="34" charset="0"/>
              </a:rPr>
              <a:t>treatment</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ヒラギノ角ゴ Pro W3" charset="0"/>
                <a:cs typeface="Arial" panose="020B0604020202020204" pitchFamily="34" charset="0"/>
              </a:rPr>
              <a:t>Building or expanding waiting rooms in healthcare facilities</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ヒラギノ角ゴ Pro W3" charset="0"/>
                <a:cs typeface="Arial" panose="020B0604020202020204" pitchFamily="34" charset="0"/>
              </a:rPr>
              <a:t>Ensuring young cancer patients’ education and recreation needs are met during their medical treatment</a:t>
            </a:r>
            <a:endParaRPr lang="en-US" baseline="0" dirty="0"/>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ヒラギノ角ゴ Pro W3" charset="0"/>
                <a:cs typeface="Arial" panose="020B0604020202020204" pitchFamily="34" charset="0"/>
              </a:rPr>
              <a:t>And projects dedicated to helping Lions provide transportation to families</a:t>
            </a:r>
            <a:r>
              <a:rPr lang="en-US" sz="1200" kern="1200" baseline="0" dirty="0">
                <a:solidFill>
                  <a:schemeClr val="tx1"/>
                </a:solidFill>
                <a:effectLst/>
                <a:latin typeface="Arial" panose="020B0604020202020204" pitchFamily="34" charset="0"/>
                <a:ea typeface="ヒラギノ角ゴ Pro W3" charset="0"/>
                <a:cs typeface="Arial" panose="020B0604020202020204" pitchFamily="34" charset="0"/>
              </a:rPr>
              <a:t> during the course of their children’s cancer treatment.</a:t>
            </a:r>
            <a:r>
              <a:rPr lang="en-US" sz="1200" kern="1200" dirty="0">
                <a:solidFill>
                  <a:schemeClr val="tx1"/>
                </a:solidFill>
                <a:effectLst/>
                <a:latin typeface="Arial" panose="020B0604020202020204" pitchFamily="34" charset="0"/>
                <a:ea typeface="ヒラギノ角ゴ Pro W3" charset="0"/>
                <a:cs typeface="Arial" panose="020B0604020202020204" pitchFamily="34" charset="0"/>
              </a:rPr>
              <a:t>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71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69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other pilot grant program is dedicated to your efforts to alleviate chronic hunger for the more than 800 million people worldwide who go to bed hungry each night. It’s fair to assume some of those people live right in your community. </a:t>
            </a:r>
          </a:p>
          <a:p>
            <a:endParaRPr lang="en-US" baseline="0" dirty="0"/>
          </a:p>
          <a:p>
            <a:r>
              <a:rPr lang="en-US" baseline="0" dirty="0"/>
              <a:t>LCIF’s Hunger pilot grants help fund large-scale projects such as:</a:t>
            </a:r>
          </a:p>
          <a:p>
            <a:endParaRPr lang="en-US" baseline="0" dirty="0"/>
          </a:p>
          <a:p>
            <a:pPr marL="171450" indent="-171450">
              <a:buFont typeface="Arial" panose="020B0604020202020204" pitchFamily="34" charset="0"/>
              <a:buChar char="•"/>
            </a:pPr>
            <a:r>
              <a:rPr lang="en-US" sz="1200" kern="1200" baseline="0" dirty="0">
                <a:solidFill>
                  <a:schemeClr val="tx1"/>
                </a:solidFill>
                <a:effectLst/>
                <a:latin typeface="Arial" panose="020B0604020202020204" pitchFamily="34" charset="0"/>
                <a:ea typeface="ヒラギノ角ゴ Pro W3" charset="0"/>
                <a:cs typeface="Arial" panose="020B0604020202020204" pitchFamily="34" charset="0"/>
              </a:rPr>
              <a:t>Developing infrastructure for a local food bank</a:t>
            </a:r>
          </a:p>
          <a:p>
            <a:pPr marL="171450" indent="-171450">
              <a:buFont typeface="Arial" panose="020B0604020202020204" pitchFamily="34" charset="0"/>
              <a:buChar char="•"/>
            </a:pPr>
            <a:r>
              <a:rPr lang="en-US" sz="1200" kern="1200" baseline="0" dirty="0">
                <a:solidFill>
                  <a:schemeClr val="tx1"/>
                </a:solidFill>
                <a:effectLst/>
                <a:latin typeface="Arial" panose="020B0604020202020204" pitchFamily="34" charset="0"/>
                <a:ea typeface="ヒラギノ角ゴ Pro W3" charset="0"/>
                <a:cs typeface="Arial" panose="020B0604020202020204" pitchFamily="34" charset="0"/>
              </a:rPr>
              <a:t>Purchasing new refrigerators and freezers for a feeding center</a:t>
            </a:r>
          </a:p>
          <a:p>
            <a:pPr marL="171450" indent="-171450">
              <a:buFont typeface="Arial" panose="020B0604020202020204" pitchFamily="34" charset="0"/>
              <a:buChar char="•"/>
            </a:pPr>
            <a:r>
              <a:rPr lang="en-US" sz="1200" kern="1200" baseline="0" dirty="0">
                <a:solidFill>
                  <a:schemeClr val="tx1"/>
                </a:solidFill>
                <a:effectLst/>
                <a:latin typeface="Arial" panose="020B0604020202020204" pitchFamily="34" charset="0"/>
                <a:ea typeface="ヒラギノ角ゴ Pro W3" charset="0"/>
                <a:cs typeface="Arial" panose="020B0604020202020204" pitchFamily="34" charset="0"/>
              </a:rPr>
              <a:t>And expanding school feeding kitchen infrastructure</a:t>
            </a:r>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246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ヒラギノ角ゴ Pro W3" charset="0"/>
                <a:cs typeface="Arial" panose="020B0604020202020204" pitchFamily="34" charset="0"/>
              </a:rPr>
              <a:t>LCIF supports Leos by providing grant funding opportunities for global humanitarian efforts by providing funding for service projects in their local communities. This direct funding is a way to motivate our global network of young, service-minded volunteers to act as catalysts of positive and sustainable change.</a:t>
            </a:r>
          </a:p>
          <a:p>
            <a:endParaRPr lang="en-US" sz="1200" b="0" i="0" kern="1200" dirty="0">
              <a:solidFill>
                <a:schemeClr val="tx1"/>
              </a:solidFill>
              <a:effectLst/>
              <a:latin typeface="Arial" panose="020B0604020202020204" pitchFamily="34" charset="0"/>
              <a:ea typeface="ヒラギノ角ゴ Pro W3" charset="0"/>
              <a:cs typeface="Arial" panose="020B0604020202020204" pitchFamily="34" charset="0"/>
            </a:endParaRPr>
          </a:p>
          <a:p>
            <a:r>
              <a:rPr lang="en-US" sz="1200" b="0" i="0" kern="1200" dirty="0">
                <a:solidFill>
                  <a:schemeClr val="tx1"/>
                </a:solidFill>
                <a:effectLst/>
                <a:latin typeface="Arial" panose="020B0604020202020204" pitchFamily="34" charset="0"/>
                <a:ea typeface="ヒラギノ角ゴ Pro W3" charset="0"/>
                <a:cs typeface="Arial" panose="020B0604020202020204" pitchFamily="34" charset="0"/>
              </a:rPr>
              <a:t>These grants encourage Leos to participate in more impactful service projects, addressing unmet humanitarian needs in their community and exposes them to valuable and transferable leadership and life skills.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954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A6BFC645-5DD5-2D45-98E1-C02B94A843BE}"/>
              </a:ext>
            </a:extLst>
          </p:cNvPr>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99183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A6BFC645-5DD5-2D45-98E1-C02B94A843BE}"/>
              </a:ext>
            </a:extLst>
          </p:cNvPr>
          <p:cNvSpPr>
            <a:spLocks noGrp="1"/>
          </p:cNvSpPr>
          <p:nvPr>
            <p:ph type="body" idx="1"/>
          </p:nvPr>
        </p:nvSpPr>
        <p:spPr/>
        <p:txBody>
          <a:bodyPr/>
          <a:lstStyle/>
          <a:p>
            <a:r>
              <a:rPr lang="en-US" sz="1200" dirty="0">
                <a:solidFill>
                  <a:schemeClr val="bg1"/>
                </a:solidFill>
                <a:latin typeface="HelveticaNeue-Light"/>
              </a:rPr>
              <a:t>In 2019, the LCIF Board of Trustees approved a 2 year strategic partnership between LCIF and Global HOPE (Hematology-Oncology Pediatric Excellence) to cooperate in building long-term capacity in Africa to treat and dramatically improve the prognosis for children with cancer and blood disorders in Sub-Saharan Africa. This partnership will help strengthen the local healthcare infrastructure to effectively provide the multi-disciplinary care that is needed to optimally care for children with cancer and blood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r>
              <a:rPr lang="en-US" sz="1200" dirty="0">
                <a:solidFill>
                  <a:prstClr val="white"/>
                </a:solidFill>
                <a:latin typeface="HelveticaNeue-Light"/>
              </a:rPr>
              <a:t>In 2018, the World Health Organization launched the Global Initiative for Childhood Cancer with the goal of reaching at least 60% survival rate for children with cancer by 2030. The Initiative aims to raise awareness of childhood cancer and expand the capacity of countries to deliver best practices in childhood cancer treatment.</a:t>
            </a:r>
          </a:p>
          <a:p>
            <a:endParaRPr lang="en-US" sz="1200" dirty="0">
              <a:solidFill>
                <a:prstClr val="white"/>
              </a:solidFill>
              <a:latin typeface="HelveticaNeue-Light"/>
            </a:endParaRPr>
          </a:p>
          <a:p>
            <a:endParaRPr lang="en-US" sz="1200" dirty="0">
              <a:solidFill>
                <a:prstClr val="white"/>
              </a:solidFill>
              <a:latin typeface="HelveticaNeue-Light"/>
            </a:endParaRPr>
          </a:p>
          <a:p>
            <a:r>
              <a:rPr lang="en-US" sz="1200" dirty="0">
                <a:solidFill>
                  <a:prstClr val="white"/>
                </a:solidFill>
                <a:latin typeface="HelveticaNeue-Light"/>
              </a:rPr>
              <a:t>LCIF has begun working with the Initiative to explore new ways in which Lions can help children with cancer in their communities.</a:t>
            </a:r>
          </a:p>
          <a:p>
            <a:endParaRPr lang="en-US" sz="1200" dirty="0">
              <a:solidFill>
                <a:prstClr val="white"/>
              </a:solidFill>
              <a:latin typeface="HelveticaNeue-Light"/>
            </a:endParaRPr>
          </a:p>
          <a:p>
            <a:pPr>
              <a:buFont typeface="+mj-lt"/>
              <a:buAutoNum type="arabicPeriod"/>
            </a:pPr>
            <a:r>
              <a:rPr lang="en-US" sz="1200" dirty="0">
                <a:solidFill>
                  <a:schemeClr val="bg1"/>
                </a:solidFill>
                <a:latin typeface="HelveticaNeue-Light"/>
              </a:rPr>
              <a:t>Global HOLCIF funding support of US$2 million over 2 years to support </a:t>
            </a:r>
          </a:p>
          <a:p>
            <a:r>
              <a:rPr lang="en-US" sz="1200" dirty="0">
                <a:solidFill>
                  <a:schemeClr val="bg1"/>
                </a:solidFill>
                <a:latin typeface="HelveticaNeue-Light"/>
              </a:rPr>
              <a:t>PE infrastructure, strengthening projects in Uganda, </a:t>
            </a:r>
          </a:p>
          <a:p>
            <a:r>
              <a:rPr lang="en-US" sz="1200" dirty="0">
                <a:solidFill>
                  <a:schemeClr val="bg1"/>
                </a:solidFill>
                <a:latin typeface="HelveticaNeue-Light"/>
              </a:rPr>
              <a:t>   Malawi, and Botswana.</a:t>
            </a:r>
          </a:p>
          <a:p>
            <a:pPr>
              <a:buFont typeface="+mj-lt"/>
              <a:buAutoNum type="arabicPeriod"/>
            </a:pPr>
            <a:endParaRPr lang="en-US" sz="1200" dirty="0">
              <a:solidFill>
                <a:schemeClr val="bg1"/>
              </a:solidFill>
              <a:latin typeface="HelveticaNeue-Light"/>
            </a:endParaRPr>
          </a:p>
          <a:p>
            <a:r>
              <a:rPr lang="en-US" sz="1200" dirty="0">
                <a:solidFill>
                  <a:schemeClr val="bg1"/>
                </a:solidFill>
                <a:latin typeface="HelveticaNeue-Light"/>
              </a:rPr>
              <a:t>2. Engagement of local Lions at the country level in Global HOPE </a:t>
            </a:r>
          </a:p>
          <a:p>
            <a:r>
              <a:rPr lang="en-US" sz="1200" dirty="0">
                <a:solidFill>
                  <a:schemeClr val="bg1"/>
                </a:solidFill>
                <a:latin typeface="HelveticaNeue-Light"/>
              </a:rPr>
              <a:t>    activities within their country.</a:t>
            </a:r>
          </a:p>
          <a:p>
            <a:endParaRPr lang="en-US" sz="1200" dirty="0">
              <a:solidFill>
                <a:schemeClr val="bg1"/>
              </a:solidFill>
              <a:latin typeface="HelveticaNeue-Light"/>
            </a:endParaRPr>
          </a:p>
          <a:p>
            <a:r>
              <a:rPr lang="en-US" sz="1200" dirty="0">
                <a:solidFill>
                  <a:schemeClr val="bg1"/>
                </a:solidFill>
                <a:latin typeface="HelveticaNeue-Light"/>
              </a:rPr>
              <a:t>3. Joint fundraising where financial support is mobilized for the partnership.</a:t>
            </a:r>
            <a:endParaRPr lang="en-US" sz="1200" b="0" i="0" dirty="0">
              <a:solidFill>
                <a:schemeClr val="bg1"/>
              </a:solidFill>
              <a:effectLst/>
              <a:latin typeface="HelveticaNeue-Light"/>
            </a:endParaRPr>
          </a:p>
        </p:txBody>
      </p:sp>
    </p:spTree>
    <p:extLst>
      <p:ext uri="{BB962C8B-B14F-4D97-AF65-F5344CB8AC3E}">
        <p14:creationId xmlns:p14="http://schemas.microsoft.com/office/powerpoint/2010/main" val="2407909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A6BFC645-5DD5-2D45-98E1-C02B94A843BE}"/>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The Carter Center-Lions Clubs International Foundation partnership dates back to 1994.  Since then, the Lions have shown an incredible commitment to end preventable blindness by providing $67.8M to the Carter Center's trachoma and river blindness programs in eight African countries and six countries in the Americas.  </a:t>
            </a:r>
          </a:p>
          <a:p>
            <a:r>
              <a:rPr lang="en-US" sz="1200" b="1" kern="1200" dirty="0">
                <a:solidFill>
                  <a:schemeClr val="tx1"/>
                </a:solidFill>
                <a:effectLst/>
                <a:latin typeface="+mn-lt"/>
                <a:ea typeface="+mn-ea"/>
                <a:cs typeface="+mn-cs"/>
              </a:rPr>
              <a:t>During the 26-year partnership</a:t>
            </a:r>
            <a:r>
              <a:rPr lang="en-US" sz="1200" kern="1200" dirty="0">
                <a:solidFill>
                  <a:schemeClr val="tx1"/>
                </a:solidFill>
                <a:effectLst/>
                <a:latin typeface="+mn-lt"/>
                <a:ea typeface="+mn-ea"/>
                <a:cs typeface="+mn-cs"/>
              </a:rPr>
              <a:t>, LCIF has supported The Carter Center through the SightFirst initiative for trachoma and river blindness activities. </a:t>
            </a:r>
          </a:p>
          <a:p>
            <a:pPr lvl="1"/>
            <a:r>
              <a:rPr lang="en-US" sz="1200" kern="1200" dirty="0">
                <a:solidFill>
                  <a:schemeClr val="tx1"/>
                </a:solidFill>
                <a:effectLst/>
                <a:latin typeface="+mn-lt"/>
                <a:ea typeface="+mn-ea"/>
                <a:cs typeface="+mn-cs"/>
              </a:rPr>
              <a:t>For trachoma, support has been provided to five countries in Africa: Ethiopia, South Sudan, the Republic of Sudan, Mali, and Niger. </a:t>
            </a:r>
          </a:p>
          <a:p>
            <a:pPr lvl="1"/>
            <a:r>
              <a:rPr lang="en-US" sz="1200" kern="1200" dirty="0">
                <a:solidFill>
                  <a:schemeClr val="tx1"/>
                </a:solidFill>
                <a:effectLst/>
                <a:latin typeface="+mn-lt"/>
                <a:ea typeface="+mn-ea"/>
                <a:cs typeface="+mn-cs"/>
              </a:rPr>
              <a:t>For river blindness, support has been provided to six countries in Africa, including Cameroon, Ethiopia, Nigeria, South Sudan, the Republic of Sudan, and Uganda, and six countries in the Americas, including Colombia, Ecuador, Guatemala, Mexico, Brazil, and Venezuela.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1994-2019, the partnership has led to the distribution of over </a:t>
            </a:r>
            <a:r>
              <a:rPr lang="en-US" sz="1200" b="1" kern="1200" dirty="0">
                <a:solidFill>
                  <a:schemeClr val="tx1"/>
                </a:solidFill>
                <a:effectLst/>
                <a:latin typeface="+mn-lt"/>
                <a:ea typeface="+mn-ea"/>
                <a:cs typeface="+mn-cs"/>
              </a:rPr>
              <a:t>257 million treatments for river blindness</a:t>
            </a:r>
            <a:r>
              <a:rPr lang="en-US" sz="1200" kern="1200" dirty="0">
                <a:solidFill>
                  <a:schemeClr val="tx1"/>
                </a:solidFill>
                <a:effectLst/>
                <a:latin typeface="+mn-lt"/>
                <a:ea typeface="+mn-ea"/>
                <a:cs typeface="+mn-cs"/>
              </a:rPr>
              <a:t> and over </a:t>
            </a:r>
            <a:r>
              <a:rPr lang="en-US" sz="1200" b="1" kern="1200" dirty="0">
                <a:solidFill>
                  <a:schemeClr val="tx1"/>
                </a:solidFill>
                <a:effectLst/>
                <a:latin typeface="+mn-lt"/>
                <a:ea typeface="+mn-ea"/>
                <a:cs typeface="+mn-cs"/>
              </a:rPr>
              <a:t>191 million treatments for trachoma</a:t>
            </a:r>
            <a:r>
              <a:rPr lang="en-US" sz="1200" kern="1200" dirty="0">
                <a:solidFill>
                  <a:schemeClr val="tx1"/>
                </a:solidFill>
                <a:effectLst/>
                <a:latin typeface="+mn-lt"/>
                <a:ea typeface="+mn-ea"/>
                <a:cs typeface="+mn-cs"/>
              </a:rPr>
              <a:t>.  Over </a:t>
            </a:r>
            <a:r>
              <a:rPr lang="en-US" sz="1200" b="1" kern="1200" dirty="0">
                <a:solidFill>
                  <a:schemeClr val="tx1"/>
                </a:solidFill>
                <a:effectLst/>
                <a:latin typeface="+mn-lt"/>
                <a:ea typeface="+mn-ea"/>
                <a:cs typeface="+mn-cs"/>
              </a:rPr>
              <a:t>820,000 sight-saving trichiasis surgeries</a:t>
            </a:r>
            <a:r>
              <a:rPr lang="en-US" sz="1200" kern="1200" dirty="0">
                <a:solidFill>
                  <a:schemeClr val="tx1"/>
                </a:solidFill>
                <a:effectLst/>
                <a:latin typeface="+mn-lt"/>
                <a:ea typeface="+mn-ea"/>
                <a:cs typeface="+mn-cs"/>
              </a:rPr>
              <a:t> have been performed, and nearly </a:t>
            </a:r>
            <a:r>
              <a:rPr lang="en-US" sz="1200" b="1" kern="1200" dirty="0">
                <a:solidFill>
                  <a:schemeClr val="tx1"/>
                </a:solidFill>
                <a:effectLst/>
                <a:latin typeface="+mn-lt"/>
                <a:ea typeface="+mn-ea"/>
                <a:cs typeface="+mn-cs"/>
              </a:rPr>
              <a:t>3.3 million latrines</a:t>
            </a:r>
            <a:r>
              <a:rPr lang="en-US" sz="1200" kern="1200" dirty="0">
                <a:solidFill>
                  <a:schemeClr val="tx1"/>
                </a:solidFill>
                <a:effectLst/>
                <a:latin typeface="+mn-lt"/>
                <a:ea typeface="+mn-ea"/>
                <a:cs typeface="+mn-cs"/>
              </a:rPr>
              <a:t> have been built as prevention for further infections.</a:t>
            </a:r>
          </a:p>
        </p:txBody>
      </p:sp>
    </p:spTree>
    <p:extLst>
      <p:ext uri="{BB962C8B-B14F-4D97-AF65-F5344CB8AC3E}">
        <p14:creationId xmlns:p14="http://schemas.microsoft.com/office/powerpoint/2010/main" val="3806738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A6BFC645-5DD5-2D45-98E1-C02B94A843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Lions have collaborated with the World Health Organization for 37 years.  The two organizations have worked very closely on several successful initiatives, particularly in the area of blindness prevention, that have benefitted the lives of millions around the world. </a:t>
            </a:r>
          </a:p>
        </p:txBody>
      </p:sp>
    </p:spTree>
    <p:extLst>
      <p:ext uri="{BB962C8B-B14F-4D97-AF65-F5344CB8AC3E}">
        <p14:creationId xmlns:p14="http://schemas.microsoft.com/office/powerpoint/2010/main" val="1894345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A6BFC645-5DD5-2D45-98E1-C02B94A843BE}"/>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The Carter Center-Lions Clubs International Foundation partnership dates back to 1994.  Since then, the Lions have shown an incredible commitment to end preventable blindness by providing $67.8M to the Carter Center's trachoma and river blindness programs in eight African countries and six countries in the Americas.  </a:t>
            </a:r>
          </a:p>
          <a:p>
            <a:r>
              <a:rPr lang="en-US" sz="1200" b="1" kern="1200" dirty="0">
                <a:solidFill>
                  <a:schemeClr val="tx1"/>
                </a:solidFill>
                <a:effectLst/>
                <a:latin typeface="+mn-lt"/>
                <a:ea typeface="+mn-ea"/>
                <a:cs typeface="+mn-cs"/>
              </a:rPr>
              <a:t>During the 26-year partnership</a:t>
            </a:r>
            <a:r>
              <a:rPr lang="en-US" sz="1200" kern="1200" dirty="0">
                <a:solidFill>
                  <a:schemeClr val="tx1"/>
                </a:solidFill>
                <a:effectLst/>
                <a:latin typeface="+mn-lt"/>
                <a:ea typeface="+mn-ea"/>
                <a:cs typeface="+mn-cs"/>
              </a:rPr>
              <a:t>, LCIF has supported The Carter Center through the SightFirst initiative for trachoma and river blindness activities. </a:t>
            </a:r>
          </a:p>
          <a:p>
            <a:pPr lvl="1"/>
            <a:r>
              <a:rPr lang="en-US" sz="1200" kern="1200" dirty="0">
                <a:solidFill>
                  <a:schemeClr val="tx1"/>
                </a:solidFill>
                <a:effectLst/>
                <a:latin typeface="+mn-lt"/>
                <a:ea typeface="+mn-ea"/>
                <a:cs typeface="+mn-cs"/>
              </a:rPr>
              <a:t>For trachoma, support has been provided to five countries in Africa: Ethiopia, South Sudan, the Republic of Sudan, Mali, and Niger. </a:t>
            </a:r>
          </a:p>
          <a:p>
            <a:pPr lvl="1"/>
            <a:r>
              <a:rPr lang="en-US" sz="1200" kern="1200" dirty="0">
                <a:solidFill>
                  <a:schemeClr val="tx1"/>
                </a:solidFill>
                <a:effectLst/>
                <a:latin typeface="+mn-lt"/>
                <a:ea typeface="+mn-ea"/>
                <a:cs typeface="+mn-cs"/>
              </a:rPr>
              <a:t>For river blindness, support has been provided to six countries in Africa, including Cameroon, Ethiopia, Nigeria, South Sudan, the Republic of Sudan, and Uganda, and six countries in the Americas, including Colombia, Ecuador, Guatemala, Mexico, Brazil, and Venezuela.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1994-2019, the partnership has led to the distribution of over </a:t>
            </a:r>
            <a:r>
              <a:rPr lang="en-US" sz="1200" b="1" kern="1200" dirty="0">
                <a:solidFill>
                  <a:schemeClr val="tx1"/>
                </a:solidFill>
                <a:effectLst/>
                <a:latin typeface="+mn-lt"/>
                <a:ea typeface="+mn-ea"/>
                <a:cs typeface="+mn-cs"/>
              </a:rPr>
              <a:t>257 million treatments for river blindness</a:t>
            </a:r>
            <a:r>
              <a:rPr lang="en-US" sz="1200" kern="1200" dirty="0">
                <a:solidFill>
                  <a:schemeClr val="tx1"/>
                </a:solidFill>
                <a:effectLst/>
                <a:latin typeface="+mn-lt"/>
                <a:ea typeface="+mn-ea"/>
                <a:cs typeface="+mn-cs"/>
              </a:rPr>
              <a:t> and over </a:t>
            </a:r>
            <a:r>
              <a:rPr lang="en-US" sz="1200" b="1" kern="1200" dirty="0">
                <a:solidFill>
                  <a:schemeClr val="tx1"/>
                </a:solidFill>
                <a:effectLst/>
                <a:latin typeface="+mn-lt"/>
                <a:ea typeface="+mn-ea"/>
                <a:cs typeface="+mn-cs"/>
              </a:rPr>
              <a:t>191 million treatments for trachoma</a:t>
            </a:r>
            <a:r>
              <a:rPr lang="en-US" sz="1200" kern="1200" dirty="0">
                <a:solidFill>
                  <a:schemeClr val="tx1"/>
                </a:solidFill>
                <a:effectLst/>
                <a:latin typeface="+mn-lt"/>
                <a:ea typeface="+mn-ea"/>
                <a:cs typeface="+mn-cs"/>
              </a:rPr>
              <a:t>.  Over </a:t>
            </a:r>
            <a:r>
              <a:rPr lang="en-US" sz="1200" b="1" kern="1200" dirty="0">
                <a:solidFill>
                  <a:schemeClr val="tx1"/>
                </a:solidFill>
                <a:effectLst/>
                <a:latin typeface="+mn-lt"/>
                <a:ea typeface="+mn-ea"/>
                <a:cs typeface="+mn-cs"/>
              </a:rPr>
              <a:t>820,000 sight-saving trichiasis surgeries</a:t>
            </a:r>
            <a:r>
              <a:rPr lang="en-US" sz="1200" kern="1200" dirty="0">
                <a:solidFill>
                  <a:schemeClr val="tx1"/>
                </a:solidFill>
                <a:effectLst/>
                <a:latin typeface="+mn-lt"/>
                <a:ea typeface="+mn-ea"/>
                <a:cs typeface="+mn-cs"/>
              </a:rPr>
              <a:t> have been performed, and nearly </a:t>
            </a:r>
            <a:r>
              <a:rPr lang="en-US" sz="1200" b="1" kern="1200" dirty="0">
                <a:solidFill>
                  <a:schemeClr val="tx1"/>
                </a:solidFill>
                <a:effectLst/>
                <a:latin typeface="+mn-lt"/>
                <a:ea typeface="+mn-ea"/>
                <a:cs typeface="+mn-cs"/>
              </a:rPr>
              <a:t>3.3 million latrines</a:t>
            </a:r>
            <a:r>
              <a:rPr lang="en-US" sz="1200" kern="1200" dirty="0">
                <a:solidFill>
                  <a:schemeClr val="tx1"/>
                </a:solidFill>
                <a:effectLst/>
                <a:latin typeface="+mn-lt"/>
                <a:ea typeface="+mn-ea"/>
                <a:cs typeface="+mn-cs"/>
              </a:rPr>
              <a:t> have been built as prevention for further infections.</a:t>
            </a:r>
          </a:p>
        </p:txBody>
      </p:sp>
    </p:spTree>
    <p:extLst>
      <p:ext uri="{BB962C8B-B14F-4D97-AF65-F5344CB8AC3E}">
        <p14:creationId xmlns:p14="http://schemas.microsoft.com/office/powerpoint/2010/main" val="720027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Although we don’t have time to explore the MANY materials available to educate you about Campaign 100, I wanted to leave you with a few. Our website offers a wealth of campaign materials free for downloading! Go to </a:t>
            </a:r>
            <a:r>
              <a:rPr lang="en-US" sz="1800" b="1" dirty="0">
                <a:latin typeface="Calibri" panose="020F0502020204030204" pitchFamily="34" charset="0"/>
                <a:ea typeface="Times New Roman" panose="02020603050405020304" pitchFamily="18" charset="0"/>
              </a:rPr>
              <a:t>lionsclubs.org/campaign100</a:t>
            </a:r>
            <a:r>
              <a:rPr lang="en-US" sz="1800" dirty="0">
                <a:latin typeface="Calibri" panose="020F0502020204030204" pitchFamily="34" charset="0"/>
                <a:ea typeface="Times New Roman" panose="02020603050405020304" pitchFamily="18" charset="0"/>
              </a:rPr>
              <a:t> and scroll down. You won’t believe the materials available!</a:t>
            </a:r>
            <a:endParaRPr lang="en-US" sz="1800" dirty="0">
              <a:latin typeface="Times New Roman" panose="02020603050405020304" pitchFamily="18" charset="0"/>
              <a:ea typeface="Times New Roman" panose="02020603050405020304" pitchFamily="18" charset="0"/>
            </a:endParaRPr>
          </a:p>
          <a:p>
            <a:pPr marL="465887"/>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Another source of information would be to email inquiries to </a:t>
            </a:r>
            <a:r>
              <a:rPr lang="en-US" sz="1800" u="sng" dirty="0">
                <a:solidFill>
                  <a:srgbClr val="0563C1"/>
                </a:solidFill>
                <a:latin typeface="Calibri" panose="020F0502020204030204" pitchFamily="34" charset="0"/>
                <a:ea typeface="Times New Roman" panose="02020603050405020304" pitchFamily="18" charset="0"/>
                <a:hlinkClick r:id="rId3"/>
              </a:rPr>
              <a:t>campaign100@lionsclubs.org</a:t>
            </a:r>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65887"/>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And of course, you can always contact your club LCIF coordinator or LCIF regional development staff member at LCIF. </a:t>
            </a:r>
            <a:endParaRPr lang="en-US" sz="1800" dirty="0">
              <a:latin typeface="Times New Roman" panose="02020603050405020304" pitchFamily="18" charset="0"/>
              <a:ea typeface="Times New Roman" panose="02020603050405020304" pitchFamily="18" charset="0"/>
            </a:endParaRPr>
          </a:p>
          <a:p>
            <a:pPr marL="232943" fontAlgn="base"/>
            <a:r>
              <a:rPr lang="en-US" sz="1800" dirty="0">
                <a:latin typeface="Segoe UI" panose="020B0502040204020203"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indent="38824" fontAlgn="base"/>
            <a:r>
              <a:rPr lang="en-US" sz="1800" dirty="0">
                <a:latin typeface="Segoe UI" panose="020B0502040204020203" pitchFamily="34" charset="0"/>
                <a:ea typeface="Times New Roman" panose="02020603050405020304" pitchFamily="18" charset="0"/>
              </a:rPr>
              <a:t> (CLICK)</a:t>
            </a:r>
            <a:endParaRPr lang="en-US" sz="1800" dirty="0">
              <a:latin typeface="Times New Roman" panose="02020603050405020304" pitchFamily="18" charset="0"/>
              <a:ea typeface="Times New Roman" panose="02020603050405020304" pitchFamily="18" charset="0"/>
            </a:endParaRPr>
          </a:p>
          <a:p>
            <a:pPr marL="291179" indent="-291179" fontAlgn="base">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698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138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thank you for your Campaign 100 financial support, LCIF developed an extraordinary recognition program. </a:t>
            </a:r>
          </a:p>
          <a:p>
            <a:endParaRPr lang="en-US" baseline="0" dirty="0"/>
          </a:p>
          <a:p>
            <a:r>
              <a:rPr lang="en-US" i="1" baseline="0" dirty="0"/>
              <a:t>(next slide)</a:t>
            </a:r>
            <a:endParaRPr lang="en-US" i="1" dirty="0"/>
          </a:p>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44</a:t>
            </a:fld>
            <a:endParaRPr lang="en-US"/>
          </a:p>
        </p:txBody>
      </p:sp>
    </p:spTree>
    <p:extLst>
      <p:ext uri="{BB962C8B-B14F-4D97-AF65-F5344CB8AC3E}">
        <p14:creationId xmlns:p14="http://schemas.microsoft.com/office/powerpoint/2010/main" val="49159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Although we don’t have time to explore the MANY materials available to educate you about Campaign 100, I wanted to leave you with a few. Our website offers a wealth of campaign materials free for downloading! Go to </a:t>
            </a:r>
            <a:r>
              <a:rPr lang="en-US" sz="1800" b="1" dirty="0">
                <a:latin typeface="Calibri" panose="020F0502020204030204" pitchFamily="34" charset="0"/>
                <a:ea typeface="Times New Roman" panose="02020603050405020304" pitchFamily="18" charset="0"/>
              </a:rPr>
              <a:t>lionsclubs.org/campaign100</a:t>
            </a:r>
            <a:r>
              <a:rPr lang="en-US" sz="1800" dirty="0">
                <a:latin typeface="Calibri" panose="020F0502020204030204" pitchFamily="34" charset="0"/>
                <a:ea typeface="Times New Roman" panose="02020603050405020304" pitchFamily="18" charset="0"/>
              </a:rPr>
              <a:t> and scroll down. You won’t believe the materials available!</a:t>
            </a:r>
            <a:endParaRPr lang="en-US" sz="1800" dirty="0">
              <a:latin typeface="Times New Roman" panose="02020603050405020304" pitchFamily="18" charset="0"/>
              <a:ea typeface="Times New Roman" panose="02020603050405020304" pitchFamily="18" charset="0"/>
            </a:endParaRPr>
          </a:p>
          <a:p>
            <a:pPr marL="465887"/>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Another source of information would be to email inquiries to </a:t>
            </a:r>
            <a:r>
              <a:rPr lang="en-US" sz="1800" u="sng" dirty="0">
                <a:solidFill>
                  <a:srgbClr val="0563C1"/>
                </a:solidFill>
                <a:latin typeface="Calibri" panose="020F0502020204030204" pitchFamily="34" charset="0"/>
                <a:ea typeface="Times New Roman" panose="02020603050405020304" pitchFamily="18" charset="0"/>
                <a:hlinkClick r:id="rId3"/>
              </a:rPr>
              <a:t>campaign100@lionsclubs.org</a:t>
            </a:r>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65887"/>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And of course, you can always contact your club LCIF coordinator or LCIF regional development staff member at LCIF. </a:t>
            </a:r>
            <a:endParaRPr lang="en-US" sz="1800" dirty="0">
              <a:latin typeface="Times New Roman" panose="02020603050405020304" pitchFamily="18" charset="0"/>
              <a:ea typeface="Times New Roman" panose="02020603050405020304" pitchFamily="18" charset="0"/>
            </a:endParaRPr>
          </a:p>
          <a:p>
            <a:pPr marL="232943" fontAlgn="base"/>
            <a:r>
              <a:rPr lang="en-US" sz="1800" dirty="0">
                <a:latin typeface="Segoe UI" panose="020B0502040204020203"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indent="38824" fontAlgn="base"/>
            <a:r>
              <a:rPr lang="en-US" sz="1800" dirty="0">
                <a:latin typeface="Segoe UI" panose="020B0502040204020203" pitchFamily="34" charset="0"/>
                <a:ea typeface="Times New Roman" panose="02020603050405020304" pitchFamily="18" charset="0"/>
              </a:rPr>
              <a:t> (CLICK)</a:t>
            </a:r>
            <a:endParaRPr lang="en-US" sz="1800" dirty="0">
              <a:latin typeface="Times New Roman" panose="02020603050405020304" pitchFamily="18" charset="0"/>
              <a:ea typeface="Times New Roman" panose="02020603050405020304" pitchFamily="18" charset="0"/>
            </a:endParaRPr>
          </a:p>
          <a:p>
            <a:pPr marL="291179" indent="-291179" fontAlgn="base">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23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Although we don’t have time to explore the MANY materials available to educate you about Campaign 100, I wanted to leave you with a few. Our website offers a wealth of campaign materials free for downloading! Go to </a:t>
            </a:r>
            <a:r>
              <a:rPr lang="en-US" sz="1800" b="1" dirty="0">
                <a:latin typeface="Calibri" panose="020F0502020204030204" pitchFamily="34" charset="0"/>
                <a:ea typeface="Times New Roman" panose="02020603050405020304" pitchFamily="18" charset="0"/>
              </a:rPr>
              <a:t>lionsclubs.org/campaign100</a:t>
            </a:r>
            <a:r>
              <a:rPr lang="en-US" sz="1800" dirty="0">
                <a:latin typeface="Calibri" panose="020F0502020204030204" pitchFamily="34" charset="0"/>
                <a:ea typeface="Times New Roman" panose="02020603050405020304" pitchFamily="18" charset="0"/>
              </a:rPr>
              <a:t> and scroll down. You won’t believe the materials available!</a:t>
            </a:r>
            <a:endParaRPr lang="en-US" sz="1800" dirty="0">
              <a:latin typeface="Times New Roman" panose="02020603050405020304" pitchFamily="18" charset="0"/>
              <a:ea typeface="Times New Roman" panose="02020603050405020304" pitchFamily="18" charset="0"/>
            </a:endParaRPr>
          </a:p>
          <a:p>
            <a:pPr marL="465887"/>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Another source of information would be to email inquiries to </a:t>
            </a:r>
            <a:r>
              <a:rPr lang="en-US" sz="1800" u="sng" dirty="0">
                <a:solidFill>
                  <a:srgbClr val="0563C1"/>
                </a:solidFill>
                <a:latin typeface="Calibri" panose="020F0502020204030204" pitchFamily="34" charset="0"/>
                <a:ea typeface="Times New Roman" panose="02020603050405020304" pitchFamily="18" charset="0"/>
                <a:hlinkClick r:id="rId3"/>
              </a:rPr>
              <a:t>campaign100@lionsclubs.org</a:t>
            </a:r>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65887"/>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9415" indent="-349415">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And of course, you can always contact your club LCIF coordinator or LCIF regional development staff member at LCIF. </a:t>
            </a:r>
            <a:endParaRPr lang="en-US" sz="1800" dirty="0">
              <a:latin typeface="Times New Roman" panose="02020603050405020304" pitchFamily="18" charset="0"/>
              <a:ea typeface="Times New Roman" panose="02020603050405020304" pitchFamily="18" charset="0"/>
            </a:endParaRPr>
          </a:p>
          <a:p>
            <a:pPr marL="232943" fontAlgn="base"/>
            <a:r>
              <a:rPr lang="en-US" sz="1800" dirty="0">
                <a:latin typeface="Segoe UI" panose="020B0502040204020203"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indent="38824" fontAlgn="base"/>
            <a:r>
              <a:rPr lang="en-US" sz="1800" dirty="0">
                <a:latin typeface="Segoe UI" panose="020B0502040204020203" pitchFamily="34" charset="0"/>
                <a:ea typeface="Times New Roman" panose="02020603050405020304" pitchFamily="18" charset="0"/>
              </a:rPr>
              <a:t> (CLICK)</a:t>
            </a:r>
            <a:endParaRPr lang="en-US" sz="1800" dirty="0">
              <a:latin typeface="Times New Roman" panose="02020603050405020304" pitchFamily="18" charset="0"/>
              <a:ea typeface="Times New Roman" panose="02020603050405020304" pitchFamily="18" charset="0"/>
            </a:endParaRPr>
          </a:p>
          <a:p>
            <a:pPr marL="291179" indent="-291179" fontAlgn="base">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946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LCIF supports eight global cause areas, which support a broad, broad spectrum of community needs. </a:t>
            </a:r>
          </a:p>
          <a:p>
            <a:endParaRPr lang="en-US" sz="1300" dirty="0"/>
          </a:p>
          <a:p>
            <a:r>
              <a:rPr lang="en-US" sz="1300" dirty="0"/>
              <a:t>LCIF’s grant programs mirror these cause areas, making it easy for you to give back to your communities in ways your club and district are most passionate about.</a:t>
            </a:r>
          </a:p>
          <a:p>
            <a:endParaRPr lang="en-US" sz="1300" dirty="0"/>
          </a:p>
          <a:p>
            <a:r>
              <a:rPr lang="en-US" sz="1300" dirty="0"/>
              <a:t>For example, if your club has made diabetes its main area of focus; take a look at how LCIF’s Diabetes grant can exponentially empower your service by funding diabetes screening events or educational services. </a:t>
            </a:r>
          </a:p>
          <a:p>
            <a:endParaRPr lang="en-US" sz="1300" dirty="0"/>
          </a:p>
          <a:p>
            <a:r>
              <a:rPr lang="en-US" sz="1300" i="1" dirty="0"/>
              <a:t>(next slide)</a:t>
            </a:r>
          </a:p>
        </p:txBody>
      </p:sp>
      <p:sp>
        <p:nvSpPr>
          <p:cNvPr id="4" name="Slide Number Placeholder 3"/>
          <p:cNvSpPr>
            <a:spLocks noGrp="1"/>
          </p:cNvSpPr>
          <p:nvPr>
            <p:ph type="sldNum" sz="quarter" idx="5"/>
          </p:nvPr>
        </p:nvSpPr>
        <p:spPr/>
        <p:txBody>
          <a:bodyPr/>
          <a:lstStyle/>
          <a:p>
            <a:fld id="{9AE45CF7-7425-FD40-8218-CC60E76BE5A1}" type="slidenum">
              <a:rPr lang="en-US" smtClean="0"/>
              <a:t>9</a:t>
            </a:fld>
            <a:endParaRPr lang="en-US"/>
          </a:p>
        </p:txBody>
      </p:sp>
    </p:spTree>
    <p:extLst>
      <p:ext uri="{BB962C8B-B14F-4D97-AF65-F5344CB8AC3E}">
        <p14:creationId xmlns:p14="http://schemas.microsoft.com/office/powerpoint/2010/main" val="2915401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say, where there is a need, there is a Lion. LCIF has a wide variety of grant programs available to help Lions serve the needs of their local communities and the world as you can see here.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grant has different criteria to qualify which include:</a:t>
            </a:r>
          </a:p>
          <a:p>
            <a:pPr marL="171450" indent="-171450">
              <a:buFont typeface="Arial" panose="020B0604020202020204" pitchFamily="34" charset="0"/>
              <a:buChar char="•"/>
            </a:pPr>
            <a:r>
              <a:rPr lang="en-US" dirty="0"/>
              <a:t>Local matching funding</a:t>
            </a:r>
          </a:p>
          <a:p>
            <a:pPr marL="171450" indent="-171450">
              <a:buFont typeface="Arial" panose="020B0604020202020204" pitchFamily="34" charset="0"/>
              <a:buChar char="•"/>
            </a:pPr>
            <a:r>
              <a:rPr lang="en-US" dirty="0"/>
              <a:t>Club, District, Multiple District level</a:t>
            </a:r>
          </a:p>
          <a:p>
            <a:pPr marL="171450" indent="-171450">
              <a:buFont typeface="Arial" panose="020B0604020202020204" pitchFamily="34" charset="0"/>
              <a:buChar char="•"/>
            </a:pPr>
            <a:r>
              <a:rPr lang="en-US" dirty="0"/>
              <a:t>Project specifications</a:t>
            </a:r>
          </a:p>
          <a:p>
            <a:pPr marL="171450" indent="-171450">
              <a:buFont typeface="Arial" panose="020B0604020202020204" pitchFamily="34" charset="0"/>
              <a:buChar char="•"/>
            </a:pPr>
            <a:r>
              <a:rPr lang="en-US" dirty="0"/>
              <a:t>Technical review</a:t>
            </a:r>
          </a:p>
          <a:p>
            <a:pPr marL="171450" indent="-171450">
              <a:buFont typeface="Arial" panose="020B0604020202020204" pitchFamily="34" charset="0"/>
              <a:buChar char="•"/>
            </a:pPr>
            <a:r>
              <a:rPr lang="en-US" dirty="0"/>
              <a:t>Lions Involvement</a:t>
            </a:r>
          </a:p>
          <a:p>
            <a:endParaRPr lang="en-US" dirty="0"/>
          </a:p>
          <a:p>
            <a:r>
              <a:rPr lang="en-US" sz="1200" kern="1200" dirty="0">
                <a:solidFill>
                  <a:schemeClr val="tx1"/>
                </a:solidFill>
                <a:effectLst/>
                <a:latin typeface="+mn-lt"/>
                <a:ea typeface="+mn-ea"/>
                <a:cs typeface="+mn-cs"/>
              </a:rPr>
              <a:t>You can learn more about the details of each of these grant programs by visiting </a:t>
            </a:r>
            <a:r>
              <a:rPr lang="en-US" sz="1200" kern="1200" dirty="0" err="1">
                <a:solidFill>
                  <a:schemeClr val="tx1"/>
                </a:solidFill>
                <a:effectLst/>
                <a:latin typeface="+mn-lt"/>
                <a:ea typeface="+mn-ea"/>
                <a:cs typeface="+mn-cs"/>
              </a:rPr>
              <a:t>lionsclubs.org</a:t>
            </a:r>
            <a:r>
              <a:rPr lang="en-US" sz="1200" kern="1200" dirty="0">
                <a:solidFill>
                  <a:schemeClr val="tx1"/>
                </a:solidFill>
                <a:effectLst/>
                <a:latin typeface="+mn-lt"/>
                <a:ea typeface="+mn-ea"/>
                <a:cs typeface="+mn-cs"/>
              </a:rPr>
              <a:t>/grants. I encourage you to take a look and consider how you may be able to use one of these grants to help with a humanitarian need in your community.</a:t>
            </a:r>
          </a:p>
          <a:p>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(next slide)</a:t>
            </a:r>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49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99600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1.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1.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1.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1.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1.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1.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11.gi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xmlns=""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xmlns=""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xmlns=""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xmlns=""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xmlns=""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525379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xmlns=""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xmlns=""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xmlns=""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xmlns=""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xmlns=""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xmlns=""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2132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xmlns=""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xmlns=""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xmlns=""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xmlns=""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xmlns=""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xmlns=""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xmlns=""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78452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xmlns=""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xmlns=""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xmlns=""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xmlns=""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xmlns=""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xmlns=""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26924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451797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xmlns=""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xmlns=""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xmlns=""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xmlns=""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xmlns=""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xmlns=""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xmlns=""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515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654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492723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xmlns=""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r>
              <a:rPr lang="en-US">
                <a:solidFill>
                  <a:srgbClr val="FFFFFF"/>
                </a:solidFill>
              </a:rPr>
              <a:t>Findings &amp; Recommendations</a:t>
            </a:r>
          </a:p>
        </p:txBody>
      </p:sp>
      <p:sp>
        <p:nvSpPr>
          <p:cNvPr id="9" name="Slide Number Placeholder 5">
            <a:extLst>
              <a:ext uri="{FF2B5EF4-FFF2-40B4-BE49-F238E27FC236}">
                <a16:creationId xmlns:a16="http://schemas.microsoft.com/office/drawing/2014/main" xmlns=""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3398614"/>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995024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146558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xmlns=""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1628536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xmlns=""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501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cxnSp>
        <p:nvCxnSpPr>
          <p:cNvPr id="10" name="Straight Connector 9">
            <a:extLst>
              <a:ext uri="{FF2B5EF4-FFF2-40B4-BE49-F238E27FC236}">
                <a16:creationId xmlns:a16="http://schemas.microsoft.com/office/drawing/2014/main" xmlns=""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99089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xmlns=""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xmlns=""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314385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cxnSp>
        <p:nvCxnSpPr>
          <p:cNvPr id="10" name="Straight Connector 9">
            <a:extLst>
              <a:ext uri="{FF2B5EF4-FFF2-40B4-BE49-F238E27FC236}">
                <a16:creationId xmlns:a16="http://schemas.microsoft.com/office/drawing/2014/main" xmlns=""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128492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064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97423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671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14535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92240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20422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350942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xmlns=""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862177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98133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xmlns=""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xmlns=""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xmlns=""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xmlns=""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xmlns=""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xmlns=""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45672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xmlns=""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523047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83612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xmlns=""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064204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1078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xmlns=""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918121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70010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1" name="Picture 10">
            <a:extLst>
              <a:ext uri="{FF2B5EF4-FFF2-40B4-BE49-F238E27FC236}">
                <a16:creationId xmlns:a16="http://schemas.microsoft.com/office/drawing/2014/main" xmlns=""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658033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539552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xmlns=""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008640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962608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xmlns=""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xmlns=""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xmlns=""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xmlns=""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xmlns=""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xmlns=""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98140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28590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05327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34643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25320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61901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33979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274782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745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xmlns=""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389681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xmlns=""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spTree>
    <p:extLst>
      <p:ext uri="{BB962C8B-B14F-4D97-AF65-F5344CB8AC3E}">
        <p14:creationId xmlns:p14="http://schemas.microsoft.com/office/powerpoint/2010/main" val="2162919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xmlns=""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xmlns=""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xmlns=""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xmlns=""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xmlns=""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xmlns=""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xmlns=""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10016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xmlns=""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spTree>
    <p:extLst>
      <p:ext uri="{BB962C8B-B14F-4D97-AF65-F5344CB8AC3E}">
        <p14:creationId xmlns:p14="http://schemas.microsoft.com/office/powerpoint/2010/main" val="902553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xmlns=""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0472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xmlns=""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7169160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xmlns=""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276520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xmlns=""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336335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xmlns=""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5891001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xmlns=""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151023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xmlns=""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009383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xmlns=""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342660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xmlns=""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spTree>
    <p:extLst>
      <p:ext uri="{BB962C8B-B14F-4D97-AF65-F5344CB8AC3E}">
        <p14:creationId xmlns:p14="http://schemas.microsoft.com/office/powerpoint/2010/main" val="33923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xmlns=""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xmlns=""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xmlns=""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xmlns=""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xmlns=""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xmlns=""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xmlns=""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75325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xmlns=""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4089193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xmlns=""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3330014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xmlns=""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931434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xmlns=""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586474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xmlns=""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288069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2104571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046710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742686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4099255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523374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xmlns=""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xmlns=""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xmlns=""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xmlns=""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xmlns=""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xmlns=""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xmlns=""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824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477369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5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41743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680174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265503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9647086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6415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xmlns=""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xmlns=""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693041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xmlns=""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xmlns=""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xmlns=""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xmlns=""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xmlns=""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518827"/>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1173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xmlns=""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xmlns=""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xmlns=""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xmlns=""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762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3129400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Vertical Left Bar Layout">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bg1"/>
                </a:solidFill>
              </a:defRPr>
            </a:lvl1pPr>
            <a:lvl2pPr marL="0" indent="0" algn="l">
              <a:spcAft>
                <a:spcPts val="1000"/>
              </a:spcAft>
              <a:buNone/>
              <a:defRPr sz="6600" b="1">
                <a:solidFill>
                  <a:schemeClr val="bg1"/>
                </a:solidFill>
              </a:defRPr>
            </a:lvl2pPr>
            <a:lvl3pPr marL="0" indent="0">
              <a:spcAft>
                <a:spcPts val="1200"/>
              </a:spcAft>
              <a:buSzPct val="115000"/>
              <a:buFontTx/>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dirty="0"/>
              <a:t>First Level Indent</a:t>
            </a:r>
          </a:p>
          <a:p>
            <a:pPr lvl="1"/>
            <a:r>
              <a:rPr lang="en-US" dirty="0"/>
              <a:t>2nd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xmlns=""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bg1"/>
                </a:solidFill>
              </a:defRPr>
            </a:lvl1pPr>
          </a:lstStyle>
          <a:p>
            <a:r>
              <a:rPr lang="en-US" dirty="0"/>
              <a:t>Lions Club International</a:t>
            </a:r>
          </a:p>
        </p:txBody>
      </p:sp>
      <p:sp>
        <p:nvSpPr>
          <p:cNvPr id="9" name="Slide Number Placeholder 5">
            <a:extLst>
              <a:ext uri="{FF2B5EF4-FFF2-40B4-BE49-F238E27FC236}">
                <a16:creationId xmlns:a16="http://schemas.microsoft.com/office/drawing/2014/main" xmlns="" id="{D20FE9A1-C389-8A4F-A988-C5FD557432AE}"/>
              </a:ext>
            </a:extLst>
          </p:cNvPr>
          <p:cNvSpPr>
            <a:spLocks noGrp="1"/>
          </p:cNvSpPr>
          <p:nvPr>
            <p:ph type="sldNum" sz="quarter" idx="4"/>
          </p:nvPr>
        </p:nvSpPr>
        <p:spPr>
          <a:xfrm>
            <a:off x="11220138" y="6300784"/>
            <a:ext cx="548000"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xmlns=""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75693304"/>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xmlns=""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Findings &amp; Recommendations</a:t>
            </a:r>
          </a:p>
        </p:txBody>
      </p:sp>
      <p:sp>
        <p:nvSpPr>
          <p:cNvPr id="9" name="Slide Number Placeholder 5">
            <a:extLst>
              <a:ext uri="{FF2B5EF4-FFF2-40B4-BE49-F238E27FC236}">
                <a16:creationId xmlns:a16="http://schemas.microsoft.com/office/drawing/2014/main" xmlns=""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60385334"/>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xmlns=""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11166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719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27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5294C80-77D8-564D-9478-AD83348E549C}"/>
              </a:ext>
            </a:extLst>
          </p:cNvPr>
          <p:cNvSpPr>
            <a:spLocks noGrp="1"/>
          </p:cNvSpPr>
          <p:nvPr>
            <p:ph type="dt" sz="half" idx="10"/>
          </p:nvPr>
        </p:nvSpPr>
        <p:spPr/>
        <p:txBody>
          <a:bodyPr/>
          <a:lstStyle/>
          <a:p>
            <a:fld id="{B3137458-1D5F-B74F-96C6-5F61AAF91F9E}" type="datetimeFigureOut">
              <a:rPr lang="en-US" smtClean="0"/>
              <a:t>8/18/2022</a:t>
            </a:fld>
            <a:endParaRPr lang="en-US"/>
          </a:p>
        </p:txBody>
      </p:sp>
      <p:sp>
        <p:nvSpPr>
          <p:cNvPr id="5" name="Footer Placeholder 4">
            <a:extLst>
              <a:ext uri="{FF2B5EF4-FFF2-40B4-BE49-F238E27FC236}">
                <a16:creationId xmlns:a16="http://schemas.microsoft.com/office/drawing/2014/main" xmlns=""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460243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888984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xmlns=""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79609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xmlns=""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917353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xmlns=""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xmlns=""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xmlns=""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xmlns=""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xmlns=""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xmlns=""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12410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xmlns=""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xmlns=""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xmlns=""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xmlns=""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xmlns=""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087437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xmlns=""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xmlns=""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669446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xmlns=""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xmlns=""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xmlns=""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xmlns=""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xmlns=""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xmlns=""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823240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xmlns=""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xmlns=""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xmlns=""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xmlns=""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xmlns=""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xmlns=""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144047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xmlns=""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xmlns=""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xmlns=""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xmlns=""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xmlns=""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xmlns=""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xmlns=""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xmlns=""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821118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xmlns=""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xmlns=""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xmlns=""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xmlns=""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xmlns=""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xmlns=""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xmlns=""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2717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xmlns=""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xmlns=""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xmlns=""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xmlns=""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xmlns=""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xmlns=""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xmlns=""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538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xmlns=""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xmlns=""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xmlns=""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xmlns=""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6219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xmlns=""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xmlns=""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xmlns=""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xmlns=""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xmlns=""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xmlns=""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34665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xmlns=""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xmlns=""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xmlns=""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xmlns=""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xmlns=""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xmlns=""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2141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63" Type="http://schemas.openxmlformats.org/officeDocument/2006/relationships/slideLayout" Target="../slideLayouts/slideLayout79.xml"/><Relationship Id="rId68" Type="http://schemas.openxmlformats.org/officeDocument/2006/relationships/theme" Target="../theme/theme2.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66" Type="http://schemas.openxmlformats.org/officeDocument/2006/relationships/slideLayout" Target="../slideLayouts/slideLayout8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61" Type="http://schemas.openxmlformats.org/officeDocument/2006/relationships/slideLayout" Target="../slideLayouts/slideLayout77.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slideLayout" Target="../slideLayouts/slideLayout80.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67" Type="http://schemas.openxmlformats.org/officeDocument/2006/relationships/slideLayout" Target="../slideLayouts/slideLayout83.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4.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338445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48" r:id="rId13"/>
    <p:sldLayoutId id="2147483749" r:id="rId14"/>
    <p:sldLayoutId id="2147483750" r:id="rId15"/>
    <p:sldLayoutId id="2147483768"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xmlns=""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34367523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3" r:id="rId59"/>
    <p:sldLayoutId id="2147483734" r:id="rId60"/>
    <p:sldLayoutId id="2147483735" r:id="rId61"/>
    <p:sldLayoutId id="2147483736" r:id="rId62"/>
    <p:sldLayoutId id="2147483737" r:id="rId63"/>
    <p:sldLayoutId id="2147483738" r:id="rId64"/>
    <p:sldLayoutId id="2147483739" r:id="rId65"/>
    <p:sldLayoutId id="2147483740" r:id="rId66"/>
    <p:sldLayoutId id="2147483741" r:id="rId67"/>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381879935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361597291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100486110"/>
      </p:ext>
    </p:extLst>
  </p:cSld>
  <p:clrMap bg1="lt1" tx1="dk1" bg2="lt2" tx2="dk2" accent1="accent1" accent2="accent2" accent3="accent3" accent4="accent4" accent5="accent5" accent6="accent6" hlink="hlink" folHlink="folHlink"/>
  <p:sldLayoutIdLst>
    <p:sldLayoutId id="2147483771" r:id="rId1"/>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5.jpeg"/><Relationship Id="rId7"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86.xml"/><Relationship Id="rId6" Type="http://schemas.openxmlformats.org/officeDocument/2006/relationships/diagramData" Target="../diagrams/data1.xml"/><Relationship Id="rId5" Type="http://schemas.openxmlformats.org/officeDocument/2006/relationships/image" Target="../media/image47.png"/><Relationship Id="rId10" Type="http://schemas.microsoft.com/office/2007/relationships/diagramDrawing" Target="../diagrams/drawing1.xml"/><Relationship Id="rId4" Type="http://schemas.openxmlformats.org/officeDocument/2006/relationships/image" Target="../media/image46.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0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86.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mailto:junko.Honma@lionsclubs.org" TargetMode="External"/><Relationship Id="rId2" Type="http://schemas.openxmlformats.org/officeDocument/2006/relationships/hyperlink" Target="mailto:LCIFTokyo@lionsclubs.org" TargetMode="External"/><Relationship Id="rId1" Type="http://schemas.openxmlformats.org/officeDocument/2006/relationships/slideLayout" Target="../slideLayouts/slideLayout2.xml"/><Relationship Id="rId6" Type="http://schemas.openxmlformats.org/officeDocument/2006/relationships/hyperlink" Target="mailto:yoshiko.merz@lionsclubs.org" TargetMode="External"/><Relationship Id="rId5" Type="http://schemas.openxmlformats.org/officeDocument/2006/relationships/hyperlink" Target="mailto:kinuko.minowa@lionsclubs.org" TargetMode="External"/><Relationship Id="rId4" Type="http://schemas.openxmlformats.org/officeDocument/2006/relationships/hyperlink" Target="mailto:Kanako.Tsukada@lionsclubs.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90076E-5AEC-5194-8151-F02F8BD926CB}"/>
              </a:ext>
            </a:extLst>
          </p:cNvPr>
          <p:cNvSpPr>
            <a:spLocks noGrp="1"/>
          </p:cNvSpPr>
          <p:nvPr>
            <p:ph type="ctrTitle"/>
          </p:nvPr>
        </p:nvSpPr>
        <p:spPr>
          <a:xfrm>
            <a:off x="1523998" y="1244601"/>
            <a:ext cx="9865181" cy="2387600"/>
          </a:xfrm>
        </p:spPr>
        <p:txBody>
          <a:bodyPr>
            <a:normAutofit/>
          </a:bodyPr>
          <a:lstStyle/>
          <a:p>
            <a:r>
              <a:rPr lang="en-US" sz="4800" dirty="0">
                <a:latin typeface="+mj-ea"/>
              </a:rPr>
              <a:t>2022-2023</a:t>
            </a:r>
            <a:r>
              <a:rPr lang="ja-JP" altLang="en-US" sz="4800" dirty="0">
                <a:latin typeface="+mj-ea"/>
              </a:rPr>
              <a:t>年度</a:t>
            </a:r>
            <a:r>
              <a:rPr lang="en-US" altLang="ja-JP" sz="4800" dirty="0">
                <a:latin typeface="+mj-ea"/>
              </a:rPr>
              <a:t/>
            </a:r>
            <a:br>
              <a:rPr lang="en-US" altLang="ja-JP" sz="4800" dirty="0">
                <a:latin typeface="+mj-ea"/>
              </a:rPr>
            </a:br>
            <a:r>
              <a:rPr lang="en-US" altLang="ja-JP" sz="4800" dirty="0">
                <a:latin typeface="+mj-ea"/>
              </a:rPr>
              <a:t>334-A</a:t>
            </a:r>
            <a:r>
              <a:rPr lang="ja-JP" altLang="en-US" sz="4800" dirty="0">
                <a:latin typeface="+mj-ea"/>
              </a:rPr>
              <a:t>地区　ＬＣＩＦ・国際関係セミナー</a:t>
            </a:r>
            <a:endParaRPr lang="en-US" sz="4800" dirty="0">
              <a:latin typeface="+mj-ea"/>
            </a:endParaRPr>
          </a:p>
        </p:txBody>
      </p:sp>
      <p:sp>
        <p:nvSpPr>
          <p:cNvPr id="3" name="Text Placeholder 2">
            <a:extLst>
              <a:ext uri="{FF2B5EF4-FFF2-40B4-BE49-F238E27FC236}">
                <a16:creationId xmlns:a16="http://schemas.microsoft.com/office/drawing/2014/main" xmlns="" id="{6AAEB145-3FF9-FDE4-88A1-0DE1BE419AF0}"/>
              </a:ext>
            </a:extLst>
          </p:cNvPr>
          <p:cNvSpPr>
            <a:spLocks noGrp="1"/>
          </p:cNvSpPr>
          <p:nvPr>
            <p:ph type="body" sz="quarter" idx="13"/>
          </p:nvPr>
        </p:nvSpPr>
        <p:spPr/>
        <p:txBody>
          <a:bodyPr/>
          <a:lstStyle/>
          <a:p>
            <a:r>
              <a:rPr lang="en-US" altLang="ja-JP" sz="2400" dirty="0">
                <a:latin typeface="+mj-ea"/>
                <a:ea typeface="+mj-ea"/>
              </a:rPr>
              <a:t>2022</a:t>
            </a:r>
            <a:r>
              <a:rPr lang="ja-JP" altLang="en-US" sz="2400" dirty="0">
                <a:latin typeface="+mj-ea"/>
                <a:ea typeface="+mj-ea"/>
              </a:rPr>
              <a:t>年</a:t>
            </a:r>
            <a:r>
              <a:rPr lang="en-US" altLang="ja-JP" sz="2400" dirty="0">
                <a:latin typeface="+mj-ea"/>
                <a:ea typeface="+mj-ea"/>
              </a:rPr>
              <a:t>8</a:t>
            </a:r>
            <a:r>
              <a:rPr lang="ja-JP" altLang="en-US" sz="2400" dirty="0">
                <a:latin typeface="+mj-ea"/>
                <a:ea typeface="+mj-ea"/>
              </a:rPr>
              <a:t>月</a:t>
            </a:r>
            <a:r>
              <a:rPr lang="en-US" altLang="ja-JP" sz="2400" dirty="0">
                <a:latin typeface="+mj-ea"/>
                <a:ea typeface="+mj-ea"/>
              </a:rPr>
              <a:t>17</a:t>
            </a:r>
            <a:r>
              <a:rPr lang="ja-JP" altLang="en-US" sz="2400" dirty="0">
                <a:latin typeface="+mj-ea"/>
                <a:ea typeface="+mj-ea"/>
              </a:rPr>
              <a:t>日 </a:t>
            </a:r>
            <a:r>
              <a:rPr lang="en-US" altLang="ja-JP" sz="2400" dirty="0">
                <a:latin typeface="+mj-ea"/>
                <a:ea typeface="+mj-ea"/>
              </a:rPr>
              <a:t>14:00 – 16:30</a:t>
            </a:r>
          </a:p>
          <a:p>
            <a:r>
              <a:rPr lang="ja-JP" altLang="en-US" sz="2400" dirty="0">
                <a:latin typeface="+mj-ea"/>
                <a:ea typeface="+mj-ea"/>
              </a:rPr>
              <a:t>ウインクあいち</a:t>
            </a:r>
            <a:r>
              <a:rPr lang="en-US" altLang="ja-JP" sz="2400" dirty="0">
                <a:latin typeface="+mj-ea"/>
                <a:ea typeface="+mj-ea"/>
              </a:rPr>
              <a:t>5</a:t>
            </a:r>
            <a:r>
              <a:rPr lang="ja-JP" altLang="en-US" sz="2400" dirty="0">
                <a:latin typeface="+mj-ea"/>
                <a:ea typeface="+mj-ea"/>
              </a:rPr>
              <a:t>階小ホール</a:t>
            </a:r>
            <a:endParaRPr lang="en-US" sz="2400" dirty="0">
              <a:latin typeface="+mj-ea"/>
              <a:ea typeface="+mj-ea"/>
            </a:endParaRPr>
          </a:p>
          <a:p>
            <a:endParaRPr lang="en-US" sz="2400" dirty="0">
              <a:latin typeface="+mj-ea"/>
              <a:ea typeface="+mj-ea"/>
            </a:endParaRPr>
          </a:p>
        </p:txBody>
      </p:sp>
      <p:sp>
        <p:nvSpPr>
          <p:cNvPr id="4" name="Text Placeholder 3">
            <a:extLst>
              <a:ext uri="{FF2B5EF4-FFF2-40B4-BE49-F238E27FC236}">
                <a16:creationId xmlns:a16="http://schemas.microsoft.com/office/drawing/2014/main" xmlns="" id="{F91B5401-26BD-0623-34D4-FBE41BEC617E}"/>
              </a:ext>
            </a:extLst>
          </p:cNvPr>
          <p:cNvSpPr>
            <a:spLocks noGrp="1"/>
          </p:cNvSpPr>
          <p:nvPr>
            <p:ph type="body" sz="quarter" idx="14"/>
          </p:nvPr>
        </p:nvSpPr>
        <p:spPr>
          <a:xfrm>
            <a:off x="5625193" y="5033434"/>
            <a:ext cx="6180364" cy="1314595"/>
          </a:xfrm>
        </p:spPr>
        <p:txBody>
          <a:bodyPr/>
          <a:lstStyle/>
          <a:p>
            <a:r>
              <a:rPr lang="ja-JP" altLang="en-US" sz="2400" dirty="0">
                <a:latin typeface="+mj-ea"/>
                <a:ea typeface="+mj-ea"/>
              </a:rPr>
              <a:t>ライオンズクラブ国際協会ＯＳＥＡＬ調整事務局</a:t>
            </a:r>
            <a:endParaRPr lang="en-US" altLang="ja-JP" sz="2400" dirty="0">
              <a:latin typeface="+mj-ea"/>
              <a:ea typeface="+mj-ea"/>
            </a:endParaRPr>
          </a:p>
          <a:p>
            <a:r>
              <a:rPr lang="ja-JP" altLang="en-US" sz="2400" dirty="0">
                <a:latin typeface="+mj-ea"/>
                <a:ea typeface="+mj-ea"/>
              </a:rPr>
              <a:t>事務局長　マーズ佐子</a:t>
            </a:r>
            <a:endParaRPr lang="en-US" sz="2400" dirty="0">
              <a:latin typeface="+mj-ea"/>
              <a:ea typeface="+mj-ea"/>
            </a:endParaRPr>
          </a:p>
        </p:txBody>
      </p:sp>
    </p:spTree>
    <p:extLst>
      <p:ext uri="{BB962C8B-B14F-4D97-AF65-F5344CB8AC3E}">
        <p14:creationId xmlns:p14="http://schemas.microsoft.com/office/powerpoint/2010/main" val="4138438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574395" y="4880283"/>
            <a:ext cx="3056694" cy="1354591"/>
            <a:chOff x="4399707" y="4815680"/>
            <a:chExt cx="3056694" cy="1354591"/>
          </a:xfrm>
        </p:grpSpPr>
        <p:sp>
          <p:nvSpPr>
            <p:cNvPr id="33" name="Rounded Rectangle 32">
              <a:extLst>
                <a:ext uri="{FF2B5EF4-FFF2-40B4-BE49-F238E27FC236}">
                  <a16:creationId xmlns:a16="http://schemas.microsoft.com/office/drawing/2014/main" xmlns="" id="{985D22CC-4861-8A43-BE8F-1E82C882BAC3}"/>
                </a:ext>
              </a:extLst>
            </p:cNvPr>
            <p:cNvSpPr/>
            <p:nvPr/>
          </p:nvSpPr>
          <p:spPr>
            <a:xfrm>
              <a:off x="4637001" y="5026301"/>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Text Placeholder 4">
              <a:extLst>
                <a:ext uri="{FF2B5EF4-FFF2-40B4-BE49-F238E27FC236}">
                  <a16:creationId xmlns:a16="http://schemas.microsoft.com/office/drawing/2014/main" xmlns="" id="{5A805C8B-1643-8641-984E-ED504D2A2D58}"/>
                </a:ext>
              </a:extLst>
            </p:cNvPr>
            <p:cNvSpPr txBox="1">
              <a:spLocks/>
            </p:cNvSpPr>
            <p:nvPr/>
          </p:nvSpPr>
          <p:spPr>
            <a:xfrm>
              <a:off x="4637001" y="5412810"/>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ja-JP" alt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食料支援</a:t>
              </a:r>
              <a:endPar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99707" y="4815680"/>
              <a:ext cx="505440" cy="457200"/>
            </a:xfrm>
            <a:prstGeom prst="rect">
              <a:avLst/>
            </a:prstGeom>
            <a:effectLst>
              <a:outerShdw blurRad="50800" dist="38100" dir="2700000" algn="tl" rotWithShape="0">
                <a:prstClr val="black">
                  <a:alpha val="40000"/>
                </a:prstClr>
              </a:outerShdw>
            </a:effectLst>
          </p:spPr>
        </p:pic>
      </p:grpSp>
      <p:grpSp>
        <p:nvGrpSpPr>
          <p:cNvPr id="7" name="Group 6"/>
          <p:cNvGrpSpPr/>
          <p:nvPr/>
        </p:nvGrpSpPr>
        <p:grpSpPr>
          <a:xfrm>
            <a:off x="4590345" y="2994008"/>
            <a:ext cx="3024795" cy="1359605"/>
            <a:chOff x="4431606" y="1292233"/>
            <a:chExt cx="3024795" cy="1359605"/>
          </a:xfrm>
        </p:grpSpPr>
        <p:sp>
          <p:nvSpPr>
            <p:cNvPr id="19" name="Rounded Rectangle 18">
              <a:extLst>
                <a:ext uri="{FF2B5EF4-FFF2-40B4-BE49-F238E27FC236}">
                  <a16:creationId xmlns:a16="http://schemas.microsoft.com/office/drawing/2014/main" xmlns="" id="{985D22CC-4861-8A43-BE8F-1E82C882BAC3}"/>
                </a:ext>
              </a:extLst>
            </p:cNvPr>
            <p:cNvSpPr/>
            <p:nvPr/>
          </p:nvSpPr>
          <p:spPr>
            <a:xfrm>
              <a:off x="4637001" y="1507868"/>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Text Placeholder 4">
              <a:extLst>
                <a:ext uri="{FF2B5EF4-FFF2-40B4-BE49-F238E27FC236}">
                  <a16:creationId xmlns:a16="http://schemas.microsoft.com/office/drawing/2014/main" xmlns="" id="{5A805C8B-1643-8641-984E-ED504D2A2D58}"/>
                </a:ext>
              </a:extLst>
            </p:cNvPr>
            <p:cNvSpPr txBox="1">
              <a:spLocks/>
            </p:cNvSpPr>
            <p:nvPr/>
          </p:nvSpPr>
          <p:spPr>
            <a:xfrm>
              <a:off x="4637001" y="1929318"/>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lang="ja-JP" altLang="en-US" b="1" spc="300" dirty="0">
                  <a:solidFill>
                    <a:srgbClr val="FFFFFF"/>
                  </a:solidFill>
                  <a:latin typeface="Arial" panose="020B0604020202020204" pitchFamily="34" charset="0"/>
                  <a:cs typeface="Arial" panose="020B0604020202020204" pitchFamily="34" charset="0"/>
                </a:rPr>
                <a:t>ライオンズクエスト</a:t>
              </a:r>
              <a:endPar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2"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606" y="1292233"/>
              <a:ext cx="457200" cy="457200"/>
            </a:xfrm>
            <a:prstGeom prst="rect">
              <a:avLst/>
            </a:prstGeom>
            <a:effectLst>
              <a:outerShdw blurRad="50800" dist="38100" dir="2700000" algn="tl" rotWithShape="0">
                <a:prstClr val="black">
                  <a:alpha val="40000"/>
                </a:prstClr>
              </a:outerShdw>
            </a:effectLst>
          </p:spPr>
        </p:pic>
      </p:grpSp>
      <p:grpSp>
        <p:nvGrpSpPr>
          <p:cNvPr id="6" name="Group 5"/>
          <p:cNvGrpSpPr/>
          <p:nvPr/>
        </p:nvGrpSpPr>
        <p:grpSpPr>
          <a:xfrm>
            <a:off x="8660913" y="1378840"/>
            <a:ext cx="3020434" cy="1338339"/>
            <a:chOff x="731120" y="1313499"/>
            <a:chExt cx="3020434" cy="1338339"/>
          </a:xfrm>
        </p:grpSpPr>
        <p:sp>
          <p:nvSpPr>
            <p:cNvPr id="25" name="Rounded Rectangle 24">
              <a:extLst>
                <a:ext uri="{FF2B5EF4-FFF2-40B4-BE49-F238E27FC236}">
                  <a16:creationId xmlns:a16="http://schemas.microsoft.com/office/drawing/2014/main" xmlns="" id="{985D22CC-4861-8A43-BE8F-1E82C882BAC3}"/>
                </a:ext>
              </a:extLst>
            </p:cNvPr>
            <p:cNvSpPr/>
            <p:nvPr/>
          </p:nvSpPr>
          <p:spPr>
            <a:xfrm>
              <a:off x="932154" y="1507868"/>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 Placeholder 4">
              <a:extLst>
                <a:ext uri="{FF2B5EF4-FFF2-40B4-BE49-F238E27FC236}">
                  <a16:creationId xmlns:a16="http://schemas.microsoft.com/office/drawing/2014/main" xmlns="" id="{5A805C8B-1643-8641-984E-ED504D2A2D58}"/>
                </a:ext>
              </a:extLst>
            </p:cNvPr>
            <p:cNvSpPr txBox="1">
              <a:spLocks/>
            </p:cNvSpPr>
            <p:nvPr/>
          </p:nvSpPr>
          <p:spPr>
            <a:xfrm>
              <a:off x="926252" y="1894377"/>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lang="ja-JP" altLang="en-US" b="1" spc="300" dirty="0">
                  <a:solidFill>
                    <a:srgbClr val="FFFFFF"/>
                  </a:solidFill>
                  <a:latin typeface="Arial" panose="020B0604020202020204" pitchFamily="34" charset="0"/>
                  <a:cs typeface="Arial" panose="020B0604020202020204" pitchFamily="34" charset="0"/>
                </a:rPr>
                <a:t>視力ファースト</a:t>
              </a:r>
              <a:endPar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3" name="Picture 5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120" y="1313499"/>
              <a:ext cx="457200" cy="457200"/>
            </a:xfrm>
            <a:prstGeom prst="rect">
              <a:avLst/>
            </a:prstGeom>
            <a:effectLst>
              <a:outerShdw blurRad="50800" dist="38100" dir="2700000" algn="tl" rotWithShape="0">
                <a:prstClr val="black">
                  <a:alpha val="40000"/>
                </a:prstClr>
              </a:outerShdw>
            </a:effectLst>
          </p:spPr>
        </p:pic>
      </p:grpSp>
      <p:grpSp>
        <p:nvGrpSpPr>
          <p:cNvPr id="11" name="Group 10"/>
          <p:cNvGrpSpPr/>
          <p:nvPr/>
        </p:nvGrpSpPr>
        <p:grpSpPr>
          <a:xfrm>
            <a:off x="430212" y="2976679"/>
            <a:ext cx="3038194" cy="1367079"/>
            <a:chOff x="8135070" y="3078344"/>
            <a:chExt cx="3038194" cy="1367079"/>
          </a:xfrm>
        </p:grpSpPr>
        <p:sp>
          <p:nvSpPr>
            <p:cNvPr id="29" name="Rounded Rectangle 28">
              <a:extLst>
                <a:ext uri="{FF2B5EF4-FFF2-40B4-BE49-F238E27FC236}">
                  <a16:creationId xmlns:a16="http://schemas.microsoft.com/office/drawing/2014/main" xmlns="" id="{985D22CC-4861-8A43-BE8F-1E82C882BAC3}"/>
                </a:ext>
              </a:extLst>
            </p:cNvPr>
            <p:cNvSpPr/>
            <p:nvPr/>
          </p:nvSpPr>
          <p:spPr>
            <a:xfrm>
              <a:off x="8353864" y="3301453"/>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Text Placeholder 4">
              <a:extLst>
                <a:ext uri="{FF2B5EF4-FFF2-40B4-BE49-F238E27FC236}">
                  <a16:creationId xmlns:a16="http://schemas.microsoft.com/office/drawing/2014/main" xmlns="" id="{5A805C8B-1643-8641-984E-ED504D2A2D58}"/>
                </a:ext>
              </a:extLst>
            </p:cNvPr>
            <p:cNvSpPr txBox="1">
              <a:spLocks/>
            </p:cNvSpPr>
            <p:nvPr/>
          </p:nvSpPr>
          <p:spPr>
            <a:xfrm>
              <a:off x="8353864" y="3687962"/>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lang="ja-JP" altLang="en-US" b="1" spc="300" dirty="0">
                  <a:solidFill>
                    <a:srgbClr val="FFFFFF"/>
                  </a:solidFill>
                  <a:latin typeface="Arial" panose="020B0604020202020204" pitchFamily="34" charset="0"/>
                  <a:cs typeface="Arial" panose="020B0604020202020204" pitchFamily="34" charset="0"/>
                </a:rPr>
                <a:t>糖尿病</a:t>
              </a:r>
              <a:endPar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4" name="Picture 5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35070" y="3078344"/>
              <a:ext cx="457200" cy="457200"/>
            </a:xfrm>
            <a:prstGeom prst="rect">
              <a:avLst/>
            </a:prstGeom>
            <a:effectLst>
              <a:outerShdw blurRad="50800" dist="38100" dir="2700000" algn="tl" rotWithShape="0">
                <a:prstClr val="black">
                  <a:alpha val="40000"/>
                </a:prstClr>
              </a:outerShdw>
            </a:effectLst>
          </p:spPr>
        </p:pic>
      </p:grpSp>
      <p:grpSp>
        <p:nvGrpSpPr>
          <p:cNvPr id="12" name="Group 11"/>
          <p:cNvGrpSpPr/>
          <p:nvPr/>
        </p:nvGrpSpPr>
        <p:grpSpPr>
          <a:xfrm>
            <a:off x="406823" y="4764481"/>
            <a:ext cx="3071390" cy="1352533"/>
            <a:chOff x="677955" y="4815680"/>
            <a:chExt cx="3071390" cy="1352533"/>
          </a:xfrm>
        </p:grpSpPr>
        <p:sp>
          <p:nvSpPr>
            <p:cNvPr id="21" name="Rounded Rectangle 20">
              <a:extLst>
                <a:ext uri="{FF2B5EF4-FFF2-40B4-BE49-F238E27FC236}">
                  <a16:creationId xmlns:a16="http://schemas.microsoft.com/office/drawing/2014/main" xmlns="" id="{985D22CC-4861-8A43-BE8F-1E82C882BAC3}"/>
                </a:ext>
              </a:extLst>
            </p:cNvPr>
            <p:cNvSpPr/>
            <p:nvPr/>
          </p:nvSpPr>
          <p:spPr>
            <a:xfrm>
              <a:off x="908800" y="5024243"/>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Placeholder 4">
              <a:extLst>
                <a:ext uri="{FF2B5EF4-FFF2-40B4-BE49-F238E27FC236}">
                  <a16:creationId xmlns:a16="http://schemas.microsoft.com/office/drawing/2014/main" xmlns="" id="{5A805C8B-1643-8641-984E-ED504D2A2D58}"/>
                </a:ext>
              </a:extLst>
            </p:cNvPr>
            <p:cNvSpPr txBox="1">
              <a:spLocks/>
            </p:cNvSpPr>
            <p:nvPr/>
          </p:nvSpPr>
          <p:spPr>
            <a:xfrm>
              <a:off x="929944" y="5452155"/>
              <a:ext cx="2819401" cy="67949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lang="ja-JP" altLang="en-US" b="1" spc="300" dirty="0">
                  <a:solidFill>
                    <a:srgbClr val="FFFFFF"/>
                  </a:solidFill>
                  <a:latin typeface="Arial" panose="020B0604020202020204" pitchFamily="34" charset="0"/>
                  <a:cs typeface="Arial" panose="020B0604020202020204" pitchFamily="34" charset="0"/>
                </a:rPr>
                <a:t>小児がん</a:t>
              </a:r>
              <a:endPar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7955" y="4815680"/>
              <a:ext cx="445255" cy="457200"/>
            </a:xfrm>
            <a:prstGeom prst="rect">
              <a:avLst/>
            </a:prstGeom>
            <a:effectLst>
              <a:outerShdw blurRad="50800" dist="38100" dir="2700000" algn="tl" rotWithShape="0">
                <a:prstClr val="black">
                  <a:alpha val="40000"/>
                </a:prstClr>
              </a:outerShdw>
            </a:effectLst>
          </p:spPr>
        </p:pic>
      </p:grpSp>
      <p:grpSp>
        <p:nvGrpSpPr>
          <p:cNvPr id="9" name="Group 8"/>
          <p:cNvGrpSpPr/>
          <p:nvPr/>
        </p:nvGrpSpPr>
        <p:grpSpPr>
          <a:xfrm>
            <a:off x="4575884" y="1313281"/>
            <a:ext cx="3053717" cy="1357912"/>
            <a:chOff x="709854" y="3057078"/>
            <a:chExt cx="3053717" cy="1357912"/>
          </a:xfrm>
        </p:grpSpPr>
        <p:sp>
          <p:nvSpPr>
            <p:cNvPr id="27" name="Rounded Rectangle 26">
              <a:extLst>
                <a:ext uri="{FF2B5EF4-FFF2-40B4-BE49-F238E27FC236}">
                  <a16:creationId xmlns:a16="http://schemas.microsoft.com/office/drawing/2014/main" xmlns="" id="{985D22CC-4861-8A43-BE8F-1E82C882BAC3}"/>
                </a:ext>
              </a:extLst>
            </p:cNvPr>
            <p:cNvSpPr/>
            <p:nvPr/>
          </p:nvSpPr>
          <p:spPr>
            <a:xfrm>
              <a:off x="920138" y="3271020"/>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ext Placeholder 4">
              <a:extLst>
                <a:ext uri="{FF2B5EF4-FFF2-40B4-BE49-F238E27FC236}">
                  <a16:creationId xmlns:a16="http://schemas.microsoft.com/office/drawing/2014/main" xmlns="" id="{5A805C8B-1643-8641-984E-ED504D2A2D58}"/>
                </a:ext>
              </a:extLst>
            </p:cNvPr>
            <p:cNvSpPr txBox="1">
              <a:spLocks/>
            </p:cNvSpPr>
            <p:nvPr/>
          </p:nvSpPr>
          <p:spPr>
            <a:xfrm>
              <a:off x="914236" y="3657529"/>
              <a:ext cx="2849335"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lang="ja-JP" altLang="en-US" b="1" spc="300" dirty="0">
                  <a:solidFill>
                    <a:srgbClr val="FFFFFF"/>
                  </a:solidFill>
                  <a:latin typeface="Arial" panose="020B0604020202020204" pitchFamily="34" charset="0"/>
                  <a:cs typeface="Arial" panose="020B0604020202020204" pitchFamily="34" charset="0"/>
                </a:rPr>
                <a:t>災害援助</a:t>
              </a:r>
              <a:endPar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4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9854" y="3057078"/>
              <a:ext cx="452330" cy="457200"/>
            </a:xfrm>
            <a:prstGeom prst="rect">
              <a:avLst/>
            </a:prstGeom>
            <a:effectLst>
              <a:outerShdw blurRad="50800" dist="38100" dir="2700000" algn="tl" rotWithShape="0">
                <a:prstClr val="black">
                  <a:alpha val="40000"/>
                </a:prstClr>
              </a:outerShdw>
            </a:effectLst>
          </p:spPr>
        </p:pic>
      </p:grpSp>
      <p:grpSp>
        <p:nvGrpSpPr>
          <p:cNvPr id="10" name="Group 9"/>
          <p:cNvGrpSpPr/>
          <p:nvPr/>
        </p:nvGrpSpPr>
        <p:grpSpPr>
          <a:xfrm>
            <a:off x="443610" y="1294588"/>
            <a:ext cx="3024796" cy="1376605"/>
            <a:chOff x="4431606" y="3035812"/>
            <a:chExt cx="3024796" cy="1376605"/>
          </a:xfrm>
        </p:grpSpPr>
        <p:sp>
          <p:nvSpPr>
            <p:cNvPr id="23" name="Rounded Rectangle 22">
              <a:extLst>
                <a:ext uri="{FF2B5EF4-FFF2-40B4-BE49-F238E27FC236}">
                  <a16:creationId xmlns:a16="http://schemas.microsoft.com/office/drawing/2014/main" xmlns="" id="{985D22CC-4861-8A43-BE8F-1E82C882BAC3}"/>
                </a:ext>
              </a:extLst>
            </p:cNvPr>
            <p:cNvSpPr/>
            <p:nvPr/>
          </p:nvSpPr>
          <p:spPr>
            <a:xfrm>
              <a:off x="4637001" y="3268447"/>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 Placeholder 4">
              <a:extLst>
                <a:ext uri="{FF2B5EF4-FFF2-40B4-BE49-F238E27FC236}">
                  <a16:creationId xmlns:a16="http://schemas.microsoft.com/office/drawing/2014/main" xmlns="" id="{5A805C8B-1643-8641-984E-ED504D2A2D58}"/>
                </a:ext>
              </a:extLst>
            </p:cNvPr>
            <p:cNvSpPr txBox="1">
              <a:spLocks/>
            </p:cNvSpPr>
            <p:nvPr/>
          </p:nvSpPr>
          <p:spPr>
            <a:xfrm>
              <a:off x="4661034" y="3654956"/>
              <a:ext cx="2795368"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lang="ja-JP" altLang="en-US" b="1" spc="300" dirty="0">
                  <a:solidFill>
                    <a:srgbClr val="FFFFFF"/>
                  </a:solidFill>
                  <a:latin typeface="Arial" panose="020B0604020202020204" pitchFamily="34" charset="0"/>
                  <a:cs typeface="Arial" panose="020B0604020202020204" pitchFamily="34" charset="0"/>
                </a:rPr>
                <a:t>人道支援マッチング</a:t>
              </a:r>
              <a:endPar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1" name="Picture 5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31606" y="3035812"/>
              <a:ext cx="457816" cy="457200"/>
            </a:xfrm>
            <a:prstGeom prst="rect">
              <a:avLst/>
            </a:prstGeom>
            <a:effectLst>
              <a:outerShdw blurRad="50800" dist="38100" dir="2700000" algn="tl" rotWithShape="0">
                <a:prstClr val="black">
                  <a:alpha val="40000"/>
                </a:prstClr>
              </a:outerShdw>
            </a:effectLst>
          </p:spPr>
        </p:pic>
      </p:grpSp>
      <p:grpSp>
        <p:nvGrpSpPr>
          <p:cNvPr id="14" name="Group 13"/>
          <p:cNvGrpSpPr/>
          <p:nvPr/>
        </p:nvGrpSpPr>
        <p:grpSpPr>
          <a:xfrm>
            <a:off x="8634184" y="2994008"/>
            <a:ext cx="3082644" cy="1355825"/>
            <a:chOff x="8122048" y="4814446"/>
            <a:chExt cx="3082644" cy="1355825"/>
          </a:xfrm>
        </p:grpSpPr>
        <p:sp>
          <p:nvSpPr>
            <p:cNvPr id="35" name="Rounded Rectangle 34">
              <a:extLst>
                <a:ext uri="{FF2B5EF4-FFF2-40B4-BE49-F238E27FC236}">
                  <a16:creationId xmlns:a16="http://schemas.microsoft.com/office/drawing/2014/main" xmlns="" id="{985D22CC-4861-8A43-BE8F-1E82C882BAC3}"/>
                </a:ext>
              </a:extLst>
            </p:cNvPr>
            <p:cNvSpPr/>
            <p:nvPr/>
          </p:nvSpPr>
          <p:spPr>
            <a:xfrm>
              <a:off x="8376540" y="5026301"/>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 Placeholder 4">
              <a:extLst>
                <a:ext uri="{FF2B5EF4-FFF2-40B4-BE49-F238E27FC236}">
                  <a16:creationId xmlns:a16="http://schemas.microsoft.com/office/drawing/2014/main" xmlns="" id="{5A805C8B-1643-8641-984E-ED504D2A2D58}"/>
                </a:ext>
              </a:extLst>
            </p:cNvPr>
            <p:cNvSpPr txBox="1">
              <a:spLocks/>
            </p:cNvSpPr>
            <p:nvPr/>
          </p:nvSpPr>
          <p:spPr>
            <a:xfrm>
              <a:off x="8385292" y="5200955"/>
              <a:ext cx="2819400" cy="86102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lang="ja-JP" altLang="en-US" sz="1800" b="1" spc="300" dirty="0">
                  <a:solidFill>
                    <a:srgbClr val="FFFFFF"/>
                  </a:solidFill>
                  <a:latin typeface="Arial" panose="020B0604020202020204" pitchFamily="34" charset="0"/>
                  <a:cs typeface="Arial" panose="020B0604020202020204" pitchFamily="34" charset="0"/>
                </a:rPr>
                <a:t>地区及びクラブ　　　　シェアリング交付金</a:t>
              </a:r>
              <a:endParaRPr kumimoji="0" lang="en-US" sz="18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22048" y="4814446"/>
              <a:ext cx="483243" cy="457200"/>
            </a:xfrm>
            <a:prstGeom prst="rect">
              <a:avLst/>
            </a:prstGeom>
            <a:effectLst>
              <a:outerShdw blurRad="50800" dist="38100" dir="2700000" algn="tl" rotWithShape="0">
                <a:prstClr val="black">
                  <a:alpha val="40000"/>
                </a:prstClr>
              </a:outerShdw>
            </a:effectLst>
          </p:spPr>
        </p:pic>
      </p:grpSp>
      <p:grpSp>
        <p:nvGrpSpPr>
          <p:cNvPr id="8" name="Group 7"/>
          <p:cNvGrpSpPr/>
          <p:nvPr/>
        </p:nvGrpSpPr>
        <p:grpSpPr>
          <a:xfrm>
            <a:off x="8660913" y="4874440"/>
            <a:ext cx="3022856" cy="1360434"/>
            <a:chOff x="8126377" y="1291404"/>
            <a:chExt cx="3022856" cy="1360434"/>
          </a:xfrm>
        </p:grpSpPr>
        <p:sp>
          <p:nvSpPr>
            <p:cNvPr id="31" name="Rounded Rectangle 30">
              <a:extLst>
                <a:ext uri="{FF2B5EF4-FFF2-40B4-BE49-F238E27FC236}">
                  <a16:creationId xmlns:a16="http://schemas.microsoft.com/office/drawing/2014/main" xmlns="" id="{985D22CC-4861-8A43-BE8F-1E82C882BAC3}"/>
                </a:ext>
              </a:extLst>
            </p:cNvPr>
            <p:cNvSpPr/>
            <p:nvPr/>
          </p:nvSpPr>
          <p:spPr>
            <a:xfrm>
              <a:off x="8329833" y="1507868"/>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Text Placeholder 4">
              <a:extLst>
                <a:ext uri="{FF2B5EF4-FFF2-40B4-BE49-F238E27FC236}">
                  <a16:creationId xmlns:a16="http://schemas.microsoft.com/office/drawing/2014/main" xmlns="" id="{5A805C8B-1643-8641-984E-ED504D2A2D58}"/>
                </a:ext>
              </a:extLst>
            </p:cNvPr>
            <p:cNvSpPr txBox="1">
              <a:spLocks/>
            </p:cNvSpPr>
            <p:nvPr/>
          </p:nvSpPr>
          <p:spPr>
            <a:xfrm>
              <a:off x="8329833" y="1894377"/>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3"/>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lang="ja-JP" altLang="en-US" b="1" spc="300" dirty="0">
                  <a:solidFill>
                    <a:srgbClr val="FFFFFF"/>
                  </a:solidFill>
                  <a:latin typeface="Arial" panose="020B0604020202020204" pitchFamily="34" charset="0"/>
                  <a:cs typeface="Arial" panose="020B0604020202020204" pitchFamily="34" charset="0"/>
                </a:rPr>
                <a:t>レオ奉仕</a:t>
              </a:r>
              <a:endPar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26377" y="1291404"/>
              <a:ext cx="473030" cy="457200"/>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xmlns="" id="{2DDBF53A-490D-044F-AA7A-B72AF88EF1E0}"/>
              </a:ext>
            </a:extLst>
          </p:cNvPr>
          <p:cNvSpPr>
            <a:spLocks noGrp="1"/>
          </p:cNvSpPr>
          <p:nvPr>
            <p:ph type="title"/>
          </p:nvPr>
        </p:nvSpPr>
        <p:spPr/>
        <p:txBody>
          <a:bodyPr/>
          <a:lstStyle/>
          <a:p>
            <a:r>
              <a:rPr lang="ja-JP" altLang="en-US" dirty="0"/>
              <a:t>交付金の種類</a:t>
            </a:r>
            <a:endParaRPr lang="en-US" dirty="0"/>
          </a:p>
        </p:txBody>
      </p:sp>
      <p:cxnSp>
        <p:nvCxnSpPr>
          <p:cNvPr id="49" name="Straight Connector 48">
            <a:extLst>
              <a:ext uri="{FF2B5EF4-FFF2-40B4-BE49-F238E27FC236}">
                <a16:creationId xmlns:a16="http://schemas.microsoft.com/office/drawing/2014/main" xmlns=""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48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927A991D-D9D2-5E4B-A5F7-10A8C097C19A}"/>
              </a:ext>
            </a:extLst>
          </p:cNvPr>
          <p:cNvSpPr/>
          <p:nvPr/>
        </p:nvSpPr>
        <p:spPr>
          <a:xfrm>
            <a:off x="582959" y="2066404"/>
            <a:ext cx="3300496" cy="163272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xmlns="" id="{39B736D4-8CD3-0A4C-9E67-5BEBD5D3FDEF}"/>
              </a:ext>
            </a:extLst>
          </p:cNvPr>
          <p:cNvSpPr txBox="1"/>
          <p:nvPr/>
        </p:nvSpPr>
        <p:spPr>
          <a:xfrm>
            <a:off x="1243994" y="2097935"/>
            <a:ext cx="197842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rgbClr val="FFFFFF"/>
                </a:solidFill>
                <a:latin typeface="Arial" panose="020B0604020202020204" pitchFamily="34" charset="0"/>
                <a:cs typeface="Arial" panose="020B0604020202020204" pitchFamily="34" charset="0"/>
              </a:rPr>
              <a:t>現地</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ja-JP" alt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マッチング</a:t>
            </a:r>
            <a:endParaRPr kumimoji="0" 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資金</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xmlns="" id="{23577C11-5F5E-7346-ACB7-37E2437072C2}"/>
              </a:ext>
            </a:extLst>
          </p:cNvPr>
          <p:cNvSpPr txBox="1"/>
          <p:nvPr/>
        </p:nvSpPr>
        <p:spPr>
          <a:xfrm>
            <a:off x="4481255" y="2160998"/>
            <a:ext cx="3092513"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rgbClr val="FFFFFF"/>
                </a:solidFill>
                <a:latin typeface="Arial" panose="020B0604020202020204" pitchFamily="34" charset="0"/>
                <a:cs typeface="Arial" panose="020B0604020202020204" pitchFamily="34" charset="0"/>
              </a:rPr>
              <a:t>クラブ、</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rgbClr val="FFFFFF"/>
                </a:solidFill>
                <a:latin typeface="Arial" panose="020B0604020202020204" pitchFamily="34" charset="0"/>
                <a:cs typeface="Arial" panose="020B0604020202020204" pitchFamily="34" charset="0"/>
              </a:rPr>
              <a:t>地区、または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rgbClr val="FFFFFF"/>
                </a:solidFill>
                <a:latin typeface="Arial" panose="020B0604020202020204" pitchFamily="34" charset="0"/>
                <a:cs typeface="Arial" panose="020B0604020202020204" pitchFamily="34" charset="0"/>
              </a:rPr>
              <a:t>複合地区</a:t>
            </a:r>
            <a:r>
              <a:rPr kumimoji="0" lang="ja-JP" alt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レベル</a:t>
            </a:r>
            <a:endParaRPr kumimoji="0" 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xmlns="" id="{68B1AA54-7DD1-5F45-8BB4-9912708954C6}"/>
              </a:ext>
            </a:extLst>
          </p:cNvPr>
          <p:cNvSpPr txBox="1"/>
          <p:nvPr/>
        </p:nvSpPr>
        <p:spPr>
          <a:xfrm>
            <a:off x="8546465" y="2344156"/>
            <a:ext cx="255069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rgbClr val="FFFFFF"/>
                </a:solidFill>
                <a:latin typeface="Arial" panose="020B0604020202020204" pitchFamily="34" charset="0"/>
                <a:cs typeface="Arial" panose="020B0604020202020204" pitchFamily="34" charset="0"/>
              </a:rPr>
              <a:t>事業に関する</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dirty="0">
                <a:solidFill>
                  <a:srgbClr val="EBB700"/>
                </a:solidFill>
                <a:latin typeface="Arial" panose="020B0604020202020204" pitchFamily="34" charset="0"/>
                <a:cs typeface="Arial" panose="020B0604020202020204" pitchFamily="34" charset="0"/>
              </a:rPr>
              <a:t>様々な要件</a:t>
            </a:r>
            <a:endParaRPr kumimoji="0" 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endParaRPr>
          </a:p>
        </p:txBody>
      </p:sp>
      <p:sp>
        <p:nvSpPr>
          <p:cNvPr id="56" name="Rounded Rectangle 55">
            <a:extLst>
              <a:ext uri="{FF2B5EF4-FFF2-40B4-BE49-F238E27FC236}">
                <a16:creationId xmlns:a16="http://schemas.microsoft.com/office/drawing/2014/main" xmlns="" id="{B36C59CF-F094-F940-8E30-C1F6B2AB37C3}"/>
              </a:ext>
            </a:extLst>
          </p:cNvPr>
          <p:cNvSpPr/>
          <p:nvPr/>
        </p:nvSpPr>
        <p:spPr>
          <a:xfrm>
            <a:off x="4351859" y="2097935"/>
            <a:ext cx="3300496" cy="163272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xmlns="" id="{DC9BD084-F9FA-B549-9D27-C0D6DD2DED27}"/>
              </a:ext>
            </a:extLst>
          </p:cNvPr>
          <p:cNvSpPr/>
          <p:nvPr/>
        </p:nvSpPr>
        <p:spPr>
          <a:xfrm>
            <a:off x="8171567" y="2066404"/>
            <a:ext cx="3300496" cy="163272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xmlns="" id="{721A25E3-ACAD-5742-8654-C02F0B474204}"/>
              </a:ext>
            </a:extLst>
          </p:cNvPr>
          <p:cNvSpPr txBox="1"/>
          <p:nvPr/>
        </p:nvSpPr>
        <p:spPr>
          <a:xfrm>
            <a:off x="3193165" y="4522076"/>
            <a:ext cx="1832553"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rgbClr val="FFFFFF"/>
                </a:solidFill>
                <a:latin typeface="Arial" panose="020B0604020202020204" pitchFamily="34" charset="0"/>
                <a:cs typeface="Arial" panose="020B0604020202020204" pitchFamily="34" charset="0"/>
              </a:rPr>
              <a:t>専門的な</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審査</a:t>
            </a:r>
            <a:endParaRPr kumimoji="0" 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endParaRPr>
          </a:p>
        </p:txBody>
      </p:sp>
      <p:sp>
        <p:nvSpPr>
          <p:cNvPr id="59" name="Rounded Rectangle 58">
            <a:extLst>
              <a:ext uri="{FF2B5EF4-FFF2-40B4-BE49-F238E27FC236}">
                <a16:creationId xmlns:a16="http://schemas.microsoft.com/office/drawing/2014/main" xmlns="" id="{3C13C536-0BE0-6842-BB79-BCD09513CD17}"/>
              </a:ext>
            </a:extLst>
          </p:cNvPr>
          <p:cNvSpPr/>
          <p:nvPr/>
        </p:nvSpPr>
        <p:spPr>
          <a:xfrm>
            <a:off x="2459194" y="4244324"/>
            <a:ext cx="3300496" cy="163272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xmlns="" id="{EFBDDF3C-F462-5041-AC5A-2FDF1BE0413C}"/>
              </a:ext>
            </a:extLst>
          </p:cNvPr>
          <p:cNvSpPr txBox="1"/>
          <p:nvPr/>
        </p:nvSpPr>
        <p:spPr>
          <a:xfrm>
            <a:off x="7160167" y="4522076"/>
            <a:ext cx="2404826" cy="1077218"/>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a:solidFill>
                  <a:srgbClr val="FFFFFF"/>
                </a:solidFill>
                <a:latin typeface="Arial"/>
                <a:ea typeface="ＭＳ Ｐゴシック"/>
                <a:cs typeface="Arial"/>
              </a:rPr>
              <a:t>ライオンズの</a:t>
            </a:r>
            <a:endParaRPr kumimoji="0" lang="en-US" sz="3200" b="0" i="0" u="none" strike="noStrike" kern="1200" cap="none" spc="0" normalizeH="0" baseline="0" noProof="0">
              <a:ln>
                <a:noFill/>
              </a:ln>
              <a:solidFill>
                <a:srgbClr val="FFFFFF"/>
              </a:solidFill>
              <a:effectLst/>
              <a:uLnTx/>
              <a:uFillTx/>
              <a:latin typeface="Arial"/>
              <a:ea typeface="ＭＳ Ｐゴシック"/>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関与</a:t>
            </a:r>
            <a:endParaRPr kumimoji="0" lang="en-US" sz="3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endParaRPr>
          </a:p>
        </p:txBody>
      </p:sp>
      <p:sp>
        <p:nvSpPr>
          <p:cNvPr id="61" name="Rounded Rectangle 60">
            <a:extLst>
              <a:ext uri="{FF2B5EF4-FFF2-40B4-BE49-F238E27FC236}">
                <a16:creationId xmlns:a16="http://schemas.microsoft.com/office/drawing/2014/main" xmlns="" id="{FA17DCF0-1C97-BC43-86FD-4088D892E946}"/>
              </a:ext>
            </a:extLst>
          </p:cNvPr>
          <p:cNvSpPr/>
          <p:nvPr/>
        </p:nvSpPr>
        <p:spPr>
          <a:xfrm>
            <a:off x="6712330" y="4244324"/>
            <a:ext cx="3300496" cy="163272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xmlns="" id="{BB869341-C462-A24B-BAC8-6E1620460BCA}"/>
              </a:ext>
            </a:extLst>
          </p:cNvPr>
          <p:cNvSpPr>
            <a:spLocks noGrp="1"/>
          </p:cNvSpPr>
          <p:nvPr>
            <p:ph type="title"/>
          </p:nvPr>
        </p:nvSpPr>
        <p:spPr>
          <a:xfrm>
            <a:off x="410819" y="365126"/>
            <a:ext cx="10476637" cy="665022"/>
          </a:xfrm>
        </p:spPr>
        <p:txBody>
          <a:bodyPr>
            <a:normAutofit fontScale="90000"/>
          </a:bodyPr>
          <a:lstStyle/>
          <a:p>
            <a:r>
              <a:rPr lang="ja-JP" altLang="en-US" dirty="0">
                <a:latin typeface="Arial"/>
                <a:ea typeface="ＭＳ Ｐゴシック"/>
                <a:cs typeface="Arial"/>
              </a:rPr>
              <a:t>各交付金プログラムにはそれぞれの申請要件があります</a:t>
            </a:r>
            <a:endParaRPr lang="en-US" dirty="0">
              <a:latin typeface="Arial"/>
              <a:ea typeface="ＭＳ Ｐゴシック"/>
              <a:cs typeface="Arial"/>
            </a:endParaRPr>
          </a:p>
        </p:txBody>
      </p:sp>
      <p:cxnSp>
        <p:nvCxnSpPr>
          <p:cNvPr id="22" name="Straight Connector 21">
            <a:extLst>
              <a:ext uri="{FF2B5EF4-FFF2-40B4-BE49-F238E27FC236}">
                <a16:creationId xmlns:a16="http://schemas.microsoft.com/office/drawing/2014/main" xmlns=""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42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xmlns="" id="{A879868D-71A9-7F4B-9C04-111FFAB18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62" b="7032"/>
          <a:stretch/>
        </p:blipFill>
        <p:spPr>
          <a:xfrm>
            <a:off x="14436" y="0"/>
            <a:ext cx="12163125" cy="6858000"/>
          </a:xfrm>
          <a:prstGeom prst="rect">
            <a:avLst/>
          </a:prstGeom>
        </p:spPr>
      </p:pic>
      <p:sp>
        <p:nvSpPr>
          <p:cNvPr id="15" name="Background - Overlay">
            <a:extLst>
              <a:ext uri="{FF2B5EF4-FFF2-40B4-BE49-F238E27FC236}">
                <a16:creationId xmlns:a16="http://schemas.microsoft.com/office/drawing/2014/main" xmlns="" id="{A10D70B0-DD55-5D4B-BDBD-FDCDC75BCA35}"/>
              </a:ext>
            </a:extLst>
          </p:cNvPr>
          <p:cNvSpPr/>
          <p:nvPr/>
        </p:nvSpPr>
        <p:spPr>
          <a:xfrm>
            <a:off x="-8448" y="-76200"/>
            <a:ext cx="12192002" cy="6858000"/>
          </a:xfrm>
          <a:prstGeom prst="rect">
            <a:avLst/>
          </a:prstGeom>
          <a:solidFill>
            <a:srgbClr val="191B1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MS PGothic" panose="020B0600070205080204" pitchFamily="34" charset="-128"/>
              <a:ea typeface="MS PGothic" panose="020B0600070205080204" pitchFamily="34" charset="-128"/>
              <a:cs typeface="+mn-cs"/>
            </a:endParaRPr>
          </a:p>
        </p:txBody>
      </p:sp>
      <p:pic>
        <p:nvPicPr>
          <p:cNvPr id="8" name="Picture 7">
            <a:extLst>
              <a:ext uri="{FF2B5EF4-FFF2-40B4-BE49-F238E27FC236}">
                <a16:creationId xmlns:a16="http://schemas.microsoft.com/office/drawing/2014/main" xmlns="" id="{8558F178-15F0-C444-B523-FCA9274DAB38}"/>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xmlns="" id="{966E13A8-B268-9A44-9183-C2771FD6E8F2}"/>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0" name="Picture 9">
            <a:extLst>
              <a:ext uri="{FF2B5EF4-FFF2-40B4-BE49-F238E27FC236}">
                <a16:creationId xmlns:a16="http://schemas.microsoft.com/office/drawing/2014/main" xmlns="" id="{855DD434-F6BD-994F-91CC-EB9039C6A46B}"/>
              </a:ext>
            </a:extLst>
          </p:cNvPr>
          <p:cNvPicPr>
            <a:picLocks noChangeAspect="1"/>
          </p:cNvPicPr>
          <p:nvPr/>
        </p:nvPicPr>
        <p:blipFill>
          <a:blip r:embed="rId5"/>
          <a:srcRect/>
          <a:stretch/>
        </p:blipFill>
        <p:spPr>
          <a:xfrm>
            <a:off x="273388" y="6114917"/>
            <a:ext cx="2755897" cy="463609"/>
          </a:xfrm>
          <a:prstGeom prst="rect">
            <a:avLst/>
          </a:prstGeom>
        </p:spPr>
      </p:pic>
      <p:sp>
        <p:nvSpPr>
          <p:cNvPr id="12" name="Rectangle 11">
            <a:extLst>
              <a:ext uri="{FF2B5EF4-FFF2-40B4-BE49-F238E27FC236}">
                <a16:creationId xmlns:a16="http://schemas.microsoft.com/office/drawing/2014/main" xmlns="" id="{CF92EBA6-1693-AB46-AD28-2097CA584915}"/>
              </a:ext>
            </a:extLst>
          </p:cNvPr>
          <p:cNvSpPr/>
          <p:nvPr/>
        </p:nvSpPr>
        <p:spPr>
          <a:xfrm>
            <a:off x="5493302" y="120629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S Mincho"/>
              <a:cs typeface="+mn-cs"/>
            </a:endParaRPr>
          </a:p>
        </p:txBody>
      </p:sp>
      <p:sp>
        <p:nvSpPr>
          <p:cNvPr id="14" name="Page Number - Blue">
            <a:extLst>
              <a:ext uri="{FF2B5EF4-FFF2-40B4-BE49-F238E27FC236}">
                <a16:creationId xmlns:a16="http://schemas.microsoft.com/office/drawing/2014/main" xmlns="" id="{C34FBCE6-C308-3341-82E3-754E9973B5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7" name="TextBox 16">
            <a:extLst>
              <a:ext uri="{FF2B5EF4-FFF2-40B4-BE49-F238E27FC236}">
                <a16:creationId xmlns:a16="http://schemas.microsoft.com/office/drawing/2014/main" xmlns="" id="{A64ED1DD-7381-3E48-8C07-52F804AA508B}"/>
              </a:ext>
            </a:extLst>
          </p:cNvPr>
          <p:cNvSpPr txBox="1"/>
          <p:nvPr/>
        </p:nvSpPr>
        <p:spPr>
          <a:xfrm>
            <a:off x="182053" y="2432469"/>
            <a:ext cx="11811000" cy="2492990"/>
          </a:xfrm>
          <a:prstGeom prst="rect">
            <a:avLst/>
          </a:prstGeom>
          <a:noFill/>
          <a:ln>
            <a:noFill/>
          </a:ln>
        </p:spPr>
        <p:txBody>
          <a:bodyPr wrap="square" rtlCol="0" anchor="ctr">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28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28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ja-JP" altLang="en-US" sz="28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ja-JP" altLang="en-US" sz="36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36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graphicFrame>
        <p:nvGraphicFramePr>
          <p:cNvPr id="2" name="Diagram 1">
            <a:extLst>
              <a:ext uri="{FF2B5EF4-FFF2-40B4-BE49-F238E27FC236}">
                <a16:creationId xmlns:a16="http://schemas.microsoft.com/office/drawing/2014/main" xmlns="" id="{995076A6-4C36-4D64-986C-548F550F5A3F}"/>
              </a:ext>
            </a:extLst>
          </p:cNvPr>
          <p:cNvGraphicFramePr/>
          <p:nvPr>
            <p:extLst>
              <p:ext uri="{D42A27DB-BD31-4B8C-83A1-F6EECF244321}">
                <p14:modId xmlns:p14="http://schemas.microsoft.com/office/powerpoint/2010/main" val="3285477250"/>
              </p:ext>
            </p:extLst>
          </p:nvPr>
        </p:nvGraphicFramePr>
        <p:xfrm>
          <a:off x="1676401" y="76200"/>
          <a:ext cx="9846316" cy="6781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14721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fontScale="90000"/>
          </a:bodyPr>
          <a:lstStyle/>
          <a:p>
            <a:r>
              <a:rPr lang="ja-JP" altLang="en-US" sz="3600" b="1" dirty="0"/>
              <a:t>交付金申請から最終報告書提出までのプロセス</a:t>
            </a:r>
            <a:endParaRPr lang="en-US" sz="3600" b="1" dirty="0"/>
          </a:p>
        </p:txBody>
      </p:sp>
      <p:cxnSp>
        <p:nvCxnSpPr>
          <p:cNvPr id="15" name="Straight Connector 14">
            <a:extLst>
              <a:ext uri="{FF2B5EF4-FFF2-40B4-BE49-F238E27FC236}">
                <a16:creationId xmlns:a16="http://schemas.microsoft.com/office/drawing/2014/main" xmlns="" id="{0E30331A-714E-7F47-A898-BADC9855084D}"/>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4A8AD4C0-EAB6-493D-9C8C-AF4FDEB25B86}"/>
              </a:ext>
            </a:extLst>
          </p:cNvPr>
          <p:cNvPicPr>
            <a:picLocks noChangeAspect="1"/>
          </p:cNvPicPr>
          <p:nvPr/>
        </p:nvPicPr>
        <p:blipFill>
          <a:blip r:embed="rId3"/>
          <a:stretch>
            <a:fillRect/>
          </a:stretch>
        </p:blipFill>
        <p:spPr>
          <a:xfrm>
            <a:off x="1985962" y="1030149"/>
            <a:ext cx="7224067" cy="5608488"/>
          </a:xfrm>
          <a:prstGeom prst="rect">
            <a:avLst/>
          </a:prstGeom>
        </p:spPr>
      </p:pic>
    </p:spTree>
    <p:extLst>
      <p:ext uri="{BB962C8B-B14F-4D97-AF65-F5344CB8AC3E}">
        <p14:creationId xmlns:p14="http://schemas.microsoft.com/office/powerpoint/2010/main" val="341347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166254" y="1060736"/>
          <a:ext cx="11817927" cy="5077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xmlns="" id="{F3B1E52E-5DBC-4925-BE62-A0DE647D3248}"/>
              </a:ext>
            </a:extLst>
          </p:cNvPr>
          <p:cNvSpPr txBox="1"/>
          <p:nvPr/>
        </p:nvSpPr>
        <p:spPr>
          <a:xfrm>
            <a:off x="670560" y="454209"/>
            <a:ext cx="1004620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財団の主な義務と責任</a:t>
            </a:r>
            <a:r>
              <a:rPr kumimoji="0" lang="en-US" sz="32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32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32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487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dirty="0"/>
              <a:t>申請書作成に関する注意</a:t>
            </a:r>
            <a:endParaRPr lang="en-US" sz="3600" b="1" dirty="0"/>
          </a:p>
        </p:txBody>
      </p:sp>
      <p:cxnSp>
        <p:nvCxnSpPr>
          <p:cNvPr id="15" name="Straight Connector 14">
            <a:extLst>
              <a:ext uri="{FF2B5EF4-FFF2-40B4-BE49-F238E27FC236}">
                <a16:creationId xmlns:a16="http://schemas.microsoft.com/office/drawing/2014/main" xmlns="" id="{0E30331A-714E-7F47-A898-BADC9855084D}"/>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69CADFC-1FCF-472F-AFC8-48F47FF5A931}"/>
              </a:ext>
            </a:extLst>
          </p:cNvPr>
          <p:cNvSpPr txBox="1"/>
          <p:nvPr/>
        </p:nvSpPr>
        <p:spPr>
          <a:xfrm>
            <a:off x="138078" y="1147049"/>
            <a:ext cx="6096000" cy="3724096"/>
          </a:xfrm>
          <a:prstGeom prst="rect">
            <a:avLst/>
          </a:prstGeom>
          <a:noFill/>
        </p:spPr>
        <p:txBody>
          <a:bodyPr wrap="square">
            <a:spAutoFit/>
          </a:bodyPr>
          <a:lstStyle/>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詳細な情報のない、あいまいな申請</a:t>
            </a: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必要十分な情報が提供されていない予算</a:t>
            </a: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交付金では認められない費用の計上</a:t>
            </a: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見積書が提供されていない申請</a:t>
            </a: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報告書未提出による未完了の交付金事業</a:t>
            </a:r>
            <a:endParaRPr lang="en-US" sz="2400" dirty="0">
              <a:solidFill>
                <a:srgbClr val="FFFFFF"/>
              </a:solidFill>
              <a:latin typeface="+mj-ea"/>
              <a:ea typeface="+mj-ea"/>
              <a:cs typeface="Arial" panose="020B0604020202020204" pitchFamily="34" charset="0"/>
            </a:endParaRPr>
          </a:p>
          <a:p>
            <a:pPr lvl="0" fontAlgn="base">
              <a:spcBef>
                <a:spcPct val="0"/>
              </a:spcBef>
              <a:spcAft>
                <a:spcPct val="0"/>
              </a:spcAft>
              <a:defRPr/>
            </a:pPr>
            <a:endParaRPr lang="fr-FR" sz="2000" dirty="0" err="1">
              <a:solidFill>
                <a:srgbClr val="FFFFFF"/>
              </a:solidFill>
              <a:latin typeface="+mj-lt"/>
              <a:ea typeface="ヒラギノ角ゴ Pro W3" pitchFamily="125" charset="-128"/>
              <a:cs typeface="Arial" panose="020B0604020202020204" pitchFamily="34" charset="0"/>
            </a:endParaRPr>
          </a:p>
        </p:txBody>
      </p:sp>
      <p:sp>
        <p:nvSpPr>
          <p:cNvPr id="16" name="TextBox 15">
            <a:extLst>
              <a:ext uri="{FF2B5EF4-FFF2-40B4-BE49-F238E27FC236}">
                <a16:creationId xmlns:a16="http://schemas.microsoft.com/office/drawing/2014/main" xmlns="" id="{762D7DED-DA9F-45AD-AFCD-2598DA53CA6F}"/>
              </a:ext>
            </a:extLst>
          </p:cNvPr>
          <p:cNvSpPr txBox="1"/>
          <p:nvPr/>
        </p:nvSpPr>
        <p:spPr>
          <a:xfrm>
            <a:off x="6096000" y="1083432"/>
            <a:ext cx="6096000" cy="3785652"/>
          </a:xfrm>
          <a:prstGeom prst="rect">
            <a:avLst/>
          </a:prstGeom>
          <a:noFill/>
        </p:spPr>
        <p:txBody>
          <a:bodyPr wrap="square">
            <a:spAutoFit/>
          </a:bodyPr>
          <a:lstStyle/>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未完成の申請書</a:t>
            </a: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署名のない申請書</a:t>
            </a: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現地マッチング資金の要件を満たしていない予算（マッチング資金が必要な場合）</a:t>
            </a: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単一クラブによる申請</a:t>
            </a: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複数の未完了の交付金事業</a:t>
            </a:r>
            <a:endParaRPr lang="fr-FR" sz="2400" dirty="0" err="1">
              <a:solidFill>
                <a:srgbClr val="FFFFFF"/>
              </a:solidFill>
              <a:latin typeface="+mj-ea"/>
              <a:ea typeface="+mj-ea"/>
              <a:cs typeface="Arial" panose="020B0604020202020204" pitchFamily="34" charset="0"/>
            </a:endParaRPr>
          </a:p>
        </p:txBody>
      </p:sp>
      <p:sp>
        <p:nvSpPr>
          <p:cNvPr id="2" name="TextBox 1">
            <a:extLst>
              <a:ext uri="{FF2B5EF4-FFF2-40B4-BE49-F238E27FC236}">
                <a16:creationId xmlns:a16="http://schemas.microsoft.com/office/drawing/2014/main" xmlns="" id="{D7D95BB1-4E0F-2333-A79A-BFCD08331512}"/>
              </a:ext>
            </a:extLst>
          </p:cNvPr>
          <p:cNvSpPr txBox="1"/>
          <p:nvPr/>
        </p:nvSpPr>
        <p:spPr>
          <a:xfrm>
            <a:off x="214686" y="5082859"/>
            <a:ext cx="10829676" cy="830997"/>
          </a:xfrm>
          <a:prstGeom prst="rect">
            <a:avLst/>
          </a:prstGeom>
          <a:noFill/>
        </p:spPr>
        <p:txBody>
          <a:bodyPr wrap="square" rtlCol="0">
            <a:spAutoFit/>
          </a:bodyPr>
          <a:lstStyle/>
          <a:p>
            <a:r>
              <a:rPr lang="ja-JP" altLang="en-US" sz="2400" dirty="0">
                <a:solidFill>
                  <a:srgbClr val="FFFF00"/>
                </a:solidFill>
              </a:rPr>
              <a:t>理事会審査が必要な申請の提出期限は、</a:t>
            </a:r>
            <a:r>
              <a:rPr lang="en-US" altLang="ja-JP" sz="2400" dirty="0">
                <a:solidFill>
                  <a:srgbClr val="FFFF00"/>
                </a:solidFill>
              </a:rPr>
              <a:t>10</a:t>
            </a:r>
            <a:r>
              <a:rPr lang="ja-JP" altLang="en-US" sz="2400" dirty="0">
                <a:solidFill>
                  <a:srgbClr val="FFFF00"/>
                </a:solidFill>
              </a:rPr>
              <a:t>月</a:t>
            </a:r>
            <a:r>
              <a:rPr lang="en-US" altLang="ja-JP" sz="2400" dirty="0">
                <a:solidFill>
                  <a:srgbClr val="FFFF00"/>
                </a:solidFill>
              </a:rPr>
              <a:t>1</a:t>
            </a:r>
            <a:r>
              <a:rPr lang="ja-JP" altLang="en-US" sz="2400" dirty="0">
                <a:solidFill>
                  <a:srgbClr val="FFFF00"/>
                </a:solidFill>
              </a:rPr>
              <a:t>日（</a:t>
            </a:r>
            <a:r>
              <a:rPr lang="en-US" altLang="ja-JP" sz="2400" dirty="0">
                <a:solidFill>
                  <a:srgbClr val="FFFF00"/>
                </a:solidFill>
              </a:rPr>
              <a:t>1</a:t>
            </a:r>
            <a:r>
              <a:rPr lang="ja-JP" altLang="en-US" sz="2400" dirty="0">
                <a:solidFill>
                  <a:srgbClr val="FFFF00"/>
                </a:solidFill>
              </a:rPr>
              <a:t>月理事会）、</a:t>
            </a:r>
            <a:r>
              <a:rPr lang="en-US" altLang="ja-JP" sz="2400" dirty="0">
                <a:solidFill>
                  <a:srgbClr val="FFFF00"/>
                </a:solidFill>
              </a:rPr>
              <a:t>2</a:t>
            </a:r>
            <a:r>
              <a:rPr lang="ja-JP" altLang="en-US" sz="2400" dirty="0">
                <a:solidFill>
                  <a:srgbClr val="FFFF00"/>
                </a:solidFill>
              </a:rPr>
              <a:t>月</a:t>
            </a:r>
            <a:r>
              <a:rPr lang="en-US" altLang="ja-JP" sz="2400" dirty="0">
                <a:solidFill>
                  <a:srgbClr val="FFFF00"/>
                </a:solidFill>
              </a:rPr>
              <a:t>1</a:t>
            </a:r>
            <a:r>
              <a:rPr lang="ja-JP" altLang="en-US" sz="2400" dirty="0">
                <a:solidFill>
                  <a:srgbClr val="FFFF00"/>
                </a:solidFill>
              </a:rPr>
              <a:t>日（</a:t>
            </a:r>
            <a:r>
              <a:rPr lang="en-US" altLang="ja-JP" sz="2400" dirty="0">
                <a:solidFill>
                  <a:srgbClr val="FFFF00"/>
                </a:solidFill>
              </a:rPr>
              <a:t>5</a:t>
            </a:r>
            <a:r>
              <a:rPr lang="ja-JP" altLang="en-US" sz="2400" dirty="0">
                <a:solidFill>
                  <a:srgbClr val="FFFF00"/>
                </a:solidFill>
              </a:rPr>
              <a:t>月理事会）、</a:t>
            </a:r>
            <a:r>
              <a:rPr lang="en-US" altLang="ja-JP" sz="2400" dirty="0">
                <a:solidFill>
                  <a:srgbClr val="FFFF00"/>
                </a:solidFill>
              </a:rPr>
              <a:t>5</a:t>
            </a:r>
            <a:r>
              <a:rPr lang="ja-JP" altLang="en-US" sz="2400" dirty="0">
                <a:solidFill>
                  <a:srgbClr val="FFFF00"/>
                </a:solidFill>
              </a:rPr>
              <a:t>月</a:t>
            </a:r>
            <a:r>
              <a:rPr lang="en-US" altLang="ja-JP" sz="2400" dirty="0">
                <a:solidFill>
                  <a:srgbClr val="FFFF00"/>
                </a:solidFill>
              </a:rPr>
              <a:t>1</a:t>
            </a:r>
            <a:r>
              <a:rPr lang="ja-JP" altLang="en-US" sz="2400" dirty="0">
                <a:solidFill>
                  <a:srgbClr val="FFFF00"/>
                </a:solidFill>
              </a:rPr>
              <a:t>日（</a:t>
            </a:r>
            <a:r>
              <a:rPr lang="en-US" altLang="ja-JP" sz="2400" dirty="0">
                <a:solidFill>
                  <a:srgbClr val="FFFF00"/>
                </a:solidFill>
              </a:rPr>
              <a:t>8</a:t>
            </a:r>
            <a:r>
              <a:rPr lang="ja-JP" altLang="en-US" sz="2400" dirty="0">
                <a:solidFill>
                  <a:srgbClr val="FFFF00"/>
                </a:solidFill>
              </a:rPr>
              <a:t>月理事会）</a:t>
            </a:r>
            <a:endParaRPr lang="en-US" sz="2400" dirty="0">
              <a:solidFill>
                <a:srgbClr val="FFFF00"/>
              </a:solidFill>
            </a:endParaRPr>
          </a:p>
        </p:txBody>
      </p:sp>
    </p:spTree>
    <p:extLst>
      <p:ext uri="{BB962C8B-B14F-4D97-AF65-F5344CB8AC3E}">
        <p14:creationId xmlns:p14="http://schemas.microsoft.com/office/powerpoint/2010/main" val="2427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dirty="0"/>
              <a:t>共通して「絶対ダメ」な申請書</a:t>
            </a:r>
            <a:endParaRPr lang="en-US" sz="3600" b="1" dirty="0"/>
          </a:p>
        </p:txBody>
      </p:sp>
      <p:cxnSp>
        <p:nvCxnSpPr>
          <p:cNvPr id="15" name="Straight Connector 14">
            <a:extLst>
              <a:ext uri="{FF2B5EF4-FFF2-40B4-BE49-F238E27FC236}">
                <a16:creationId xmlns:a16="http://schemas.microsoft.com/office/drawing/2014/main" xmlns="" id="{0E30331A-714E-7F47-A898-BADC9855084D}"/>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762D7DED-DA9F-45AD-AFCD-2598DA53CA6F}"/>
              </a:ext>
            </a:extLst>
          </p:cNvPr>
          <p:cNvSpPr txBox="1"/>
          <p:nvPr/>
        </p:nvSpPr>
        <p:spPr>
          <a:xfrm>
            <a:off x="1476291" y="2207179"/>
            <a:ext cx="7779026" cy="2677656"/>
          </a:xfrm>
          <a:prstGeom prst="rect">
            <a:avLst/>
          </a:prstGeom>
          <a:noFill/>
        </p:spPr>
        <p:txBody>
          <a:bodyPr wrap="square">
            <a:spAutoFit/>
          </a:bodyPr>
          <a:lstStyle/>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承認の前に事業が開始されている申請書</a:t>
            </a:r>
            <a:endParaRPr lang="en-US" altLang="ja-JP"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受益者不在、受益者がライオンズ会員・クラブの事業</a:t>
            </a:r>
            <a:endParaRPr lang="en-US" altLang="ja-JP"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altLang="ja-JP"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r>
              <a:rPr lang="ja-JP" altLang="en-US" sz="2400" dirty="0">
                <a:solidFill>
                  <a:srgbClr val="FFFFFF"/>
                </a:solidFill>
                <a:latin typeface="+mj-ea"/>
                <a:ea typeface="+mj-ea"/>
                <a:cs typeface="Arial" panose="020B0604020202020204" pitchFamily="34" charset="0"/>
              </a:rPr>
              <a:t>ファンドレイジング（資金集め）が目的の事業</a:t>
            </a:r>
            <a:endParaRPr lang="en-US" altLang="ja-JP"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a:p>
            <a:pPr marL="342900" lvl="0" indent="-342900" fontAlgn="base">
              <a:spcBef>
                <a:spcPct val="0"/>
              </a:spcBef>
              <a:spcAft>
                <a:spcPct val="0"/>
              </a:spcAft>
              <a:buFont typeface="Arial" panose="020B0604020202020204" pitchFamily="34" charset="0"/>
              <a:buChar char="•"/>
              <a:defRPr/>
            </a:pPr>
            <a:endParaRPr lang="en-US" sz="2400" dirty="0">
              <a:solidFill>
                <a:srgbClr val="FFFFFF"/>
              </a:solidFill>
              <a:latin typeface="+mj-ea"/>
              <a:ea typeface="+mj-ea"/>
              <a:cs typeface="Arial" panose="020B0604020202020204" pitchFamily="34" charset="0"/>
            </a:endParaRPr>
          </a:p>
        </p:txBody>
      </p:sp>
    </p:spTree>
    <p:extLst>
      <p:ext uri="{BB962C8B-B14F-4D97-AF65-F5344CB8AC3E}">
        <p14:creationId xmlns:p14="http://schemas.microsoft.com/office/powerpoint/2010/main" val="33999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535643" y="1228318"/>
            <a:ext cx="11245194" cy="5145988"/>
          </a:xfrm>
        </p:spPr>
        <p:txBody>
          <a:bodyPr vert="horz" lIns="91440" tIns="45720" rIns="91440" bIns="45720" rtlCol="0" anchor="t">
            <a:normAutofit/>
          </a:bodyPr>
          <a:lstStyle/>
          <a:p>
            <a:pPr marL="0" lvl="0" indent="0">
              <a:lnSpc>
                <a:spcPct val="110000"/>
              </a:lnSpc>
              <a:buNone/>
              <a:defRPr/>
            </a:pPr>
            <a:r>
              <a:rPr lang="en-US" sz="1800" i="1" dirty="0">
                <a:solidFill>
                  <a:srgbClr val="FEFFFF"/>
                </a:solidFill>
              </a:rPr>
              <a:t>US$10,000 – US$100,000</a:t>
            </a:r>
          </a:p>
          <a:p>
            <a:pPr marL="0" lvl="0" indent="0">
              <a:lnSpc>
                <a:spcPct val="110000"/>
              </a:lnSpc>
              <a:buNone/>
              <a:defRPr/>
            </a:pPr>
            <a:r>
              <a:rPr lang="ja-JP" altLang="en-US" sz="2400" dirty="0">
                <a:solidFill>
                  <a:srgbClr val="FFC000"/>
                </a:solidFill>
                <a:latin typeface="Arial"/>
                <a:ea typeface="ＭＳ Ｐゴシック"/>
                <a:cs typeface="Arial"/>
              </a:rPr>
              <a:t>重要な人的及び社会的ニーズに応える</a:t>
            </a:r>
            <a:r>
              <a:rPr lang="ja-JP" altLang="en-US" sz="2400" dirty="0">
                <a:solidFill>
                  <a:srgbClr val="FEFFFF"/>
                </a:solidFill>
                <a:latin typeface="Arial"/>
                <a:ea typeface="ＭＳ Ｐゴシック"/>
                <a:cs typeface="Arial"/>
              </a:rPr>
              <a:t>ライオンズが主導する事業の開始あるいは拡大を支援</a:t>
            </a:r>
            <a:endParaRPr lang="en-US" sz="2400" dirty="0">
              <a:solidFill>
                <a:srgbClr val="FEFFFF"/>
              </a:solidFill>
              <a:latin typeface="Arial"/>
              <a:ea typeface="ＭＳ Ｐゴシック"/>
              <a:cs typeface="Arial"/>
            </a:endParaRPr>
          </a:p>
          <a:p>
            <a:pPr marL="0" lvl="0" indent="0">
              <a:lnSpc>
                <a:spcPct val="110000"/>
              </a:lnSpc>
              <a:buNone/>
              <a:defRPr/>
            </a:pPr>
            <a:endParaRPr lang="en-US" sz="2400" dirty="0"/>
          </a:p>
          <a:p>
            <a:pPr>
              <a:lnSpc>
                <a:spcPct val="100000"/>
              </a:lnSpc>
              <a:spcAft>
                <a:spcPts val="1800"/>
              </a:spcAft>
            </a:pPr>
            <a:r>
              <a:rPr lang="ja-JP" altLang="en-US" sz="2400" dirty="0"/>
              <a:t>多数の社会的弱者を受益者とする事業において、建設及び設備整備費に資金を提供</a:t>
            </a:r>
            <a:endParaRPr lang="en-US" sz="2400" dirty="0"/>
          </a:p>
          <a:p>
            <a:pPr>
              <a:lnSpc>
                <a:spcPct val="100000"/>
              </a:lnSpc>
              <a:spcAft>
                <a:spcPts val="1800"/>
              </a:spcAft>
            </a:pPr>
            <a:r>
              <a:rPr lang="ja-JP" altLang="en-US" sz="2400" dirty="0">
                <a:solidFill>
                  <a:srgbClr val="FFC000"/>
                </a:solidFill>
                <a:latin typeface="Arial"/>
                <a:ea typeface="ＭＳ Ｐゴシック"/>
                <a:cs typeface="Arial"/>
              </a:rPr>
              <a:t>地区または複合地区申請</a:t>
            </a:r>
            <a:endParaRPr lang="en-US" sz="2400" dirty="0">
              <a:solidFill>
                <a:srgbClr val="FFC000"/>
              </a:solidFill>
              <a:latin typeface="Arial"/>
              <a:ea typeface="ＭＳ Ｐゴシック"/>
              <a:cs typeface="Arial"/>
            </a:endParaRPr>
          </a:p>
          <a:p>
            <a:pPr>
              <a:lnSpc>
                <a:spcPct val="100000"/>
              </a:lnSpc>
              <a:spcAft>
                <a:spcPts val="1800"/>
              </a:spcAft>
            </a:pPr>
            <a:r>
              <a:rPr lang="ja-JP" altLang="en-US" sz="2400" dirty="0">
                <a:latin typeface="Arial"/>
                <a:cs typeface="Arial"/>
              </a:rPr>
              <a:t>マッチング資金：発展途上国は</a:t>
            </a:r>
            <a:r>
              <a:rPr lang="en-US" sz="2400" dirty="0">
                <a:latin typeface="Arial"/>
                <a:cs typeface="Arial"/>
              </a:rPr>
              <a:t>25%  </a:t>
            </a:r>
            <a:r>
              <a:rPr lang="en-US" sz="2400" b="1" dirty="0">
                <a:solidFill>
                  <a:schemeClr val="accent2"/>
                </a:solidFill>
                <a:latin typeface="Arial"/>
                <a:cs typeface="Arial"/>
              </a:rPr>
              <a:t>//  </a:t>
            </a:r>
            <a:r>
              <a:rPr lang="ja-JP" altLang="en-US" sz="2400" dirty="0">
                <a:latin typeface="Arial"/>
                <a:cs typeface="Arial"/>
              </a:rPr>
              <a:t>先進国は</a:t>
            </a:r>
            <a:r>
              <a:rPr lang="en-US" altLang="ja-JP" sz="2400" dirty="0">
                <a:latin typeface="Arial"/>
                <a:cs typeface="Arial"/>
              </a:rPr>
              <a:t>5</a:t>
            </a:r>
            <a:r>
              <a:rPr lang="en-US" sz="2400" dirty="0">
                <a:latin typeface="Arial"/>
                <a:cs typeface="Arial"/>
              </a:rPr>
              <a:t>0% </a:t>
            </a:r>
            <a:endParaRPr lang="en-US" sz="2400" dirty="0"/>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sz="3600" dirty="0"/>
              <a:t>人道支援マッチング交付金</a:t>
            </a:r>
            <a:endParaRPr lang="en-US" sz="3600" dirty="0"/>
          </a:p>
        </p:txBody>
      </p:sp>
      <p:pic>
        <p:nvPicPr>
          <p:cNvPr id="4" name="Picture 3" descr="A picture containing drawing, plate&#10;&#10;Description automatically generated">
            <a:extLst>
              <a:ext uri="{FF2B5EF4-FFF2-40B4-BE49-F238E27FC236}">
                <a16:creationId xmlns:a16="http://schemas.microsoft.com/office/drawing/2014/main" xmlns="" id="{E62A80A1-A2A4-7244-B042-EDD2B0FF756C}"/>
              </a:ext>
            </a:extLst>
          </p:cNvPr>
          <p:cNvPicPr>
            <a:picLocks noChangeAspect="1"/>
          </p:cNvPicPr>
          <p:nvPr/>
        </p:nvPicPr>
        <p:blipFill>
          <a:blip r:embed="rId3"/>
          <a:stretch>
            <a:fillRect/>
          </a:stretch>
        </p:blipFill>
        <p:spPr>
          <a:xfrm>
            <a:off x="374309" y="5830698"/>
            <a:ext cx="841248" cy="841248"/>
          </a:xfrm>
          <a:prstGeom prst="rect">
            <a:avLst/>
          </a:prstGeom>
        </p:spPr>
      </p:pic>
      <p:sp>
        <p:nvSpPr>
          <p:cNvPr id="26" name="Content Placeholder 5">
            <a:extLst>
              <a:ext uri="{FF2B5EF4-FFF2-40B4-BE49-F238E27FC236}">
                <a16:creationId xmlns:a16="http://schemas.microsoft.com/office/drawing/2014/main" xmlns="" id="{D1EBC62C-8459-3A4C-BA77-7E6D84FAADDC}"/>
              </a:ext>
            </a:extLst>
          </p:cNvPr>
          <p:cNvSpPr txBox="1">
            <a:spLocks/>
          </p:cNvSpPr>
          <p:nvPr/>
        </p:nvSpPr>
        <p:spPr>
          <a:xfrm>
            <a:off x="1427921" y="4267149"/>
            <a:ext cx="8521700" cy="1362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xmlns="" id="{EEC152ED-17D6-F748-8573-5B87FE82FF6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3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E4EC19B-9BA3-504B-BA09-D19120F53584}"/>
              </a:ext>
            </a:extLst>
          </p:cNvPr>
          <p:cNvSpPr/>
          <p:nvPr/>
        </p:nvSpPr>
        <p:spPr>
          <a:xfrm>
            <a:off x="0" y="0"/>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xmlns=""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xmlns="" id="{379AF2EC-5D04-844C-B0DC-BB13D23EA1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xmlns=""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xmlns=""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xmlns=""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535643" y="1125400"/>
            <a:ext cx="11593604" cy="4845048"/>
          </a:xfrm>
        </p:spPr>
        <p:txBody>
          <a:bodyPr vert="horz" lIns="91440" tIns="45720" rIns="91440" bIns="45720" rtlCol="0" anchor="t">
            <a:noAutofit/>
          </a:bodyPr>
          <a:lstStyle/>
          <a:p>
            <a:pPr marL="12700" lvl="1" indent="0">
              <a:lnSpc>
                <a:spcPct val="110000"/>
              </a:lnSpc>
              <a:buNone/>
            </a:pPr>
            <a:r>
              <a:rPr lang="ja-JP" altLang="en-US" dirty="0">
                <a:solidFill>
                  <a:srgbClr val="FEFFFF"/>
                </a:solidFill>
              </a:rPr>
              <a:t>自然災害における緊急援助及び後片付けに取り組むライオンズを支援</a:t>
            </a:r>
            <a:endParaRPr lang="en-US" b="1" dirty="0"/>
          </a:p>
          <a:p>
            <a:pPr lvl="1">
              <a:lnSpc>
                <a:spcPct val="110000"/>
              </a:lnSpc>
            </a:pPr>
            <a:r>
              <a:rPr lang="ja-JP" altLang="en-US" b="1" dirty="0"/>
              <a:t>緊急援助交付金：自然災害被災者に対する緊急援助</a:t>
            </a:r>
            <a:endParaRPr lang="en-US" dirty="0"/>
          </a:p>
          <a:p>
            <a:pPr lvl="2">
              <a:lnSpc>
                <a:spcPct val="110000"/>
              </a:lnSpc>
              <a:spcAft>
                <a:spcPts val="1200"/>
              </a:spcAft>
            </a:pPr>
            <a:r>
              <a:rPr lang="en-US" dirty="0"/>
              <a:t>US$10,000</a:t>
            </a:r>
          </a:p>
          <a:p>
            <a:pPr lvl="1">
              <a:lnSpc>
                <a:spcPct val="110000"/>
              </a:lnSpc>
            </a:pPr>
            <a:r>
              <a:rPr lang="ja-JP" altLang="en-US" b="1" dirty="0"/>
              <a:t>地域復興交付金：緊急援助後の短期間の後片付け及び修繕</a:t>
            </a:r>
            <a:endParaRPr lang="en-US" dirty="0"/>
          </a:p>
          <a:p>
            <a:pPr lvl="2">
              <a:lnSpc>
                <a:spcPct val="110000"/>
              </a:lnSpc>
              <a:spcAft>
                <a:spcPts val="1200"/>
              </a:spcAft>
            </a:pPr>
            <a:r>
              <a:rPr lang="en-US" dirty="0"/>
              <a:t>US$20,000</a:t>
            </a:r>
          </a:p>
          <a:p>
            <a:pPr lvl="1">
              <a:lnSpc>
                <a:spcPct val="110000"/>
              </a:lnSpc>
            </a:pPr>
            <a:r>
              <a:rPr lang="ja-JP" altLang="en-US" b="1" dirty="0"/>
              <a:t>防災準備交付金：将来の緊急援助への備えを支援</a:t>
            </a:r>
            <a:endParaRPr lang="en-US" dirty="0"/>
          </a:p>
          <a:p>
            <a:pPr lvl="2">
              <a:lnSpc>
                <a:spcPct val="110000"/>
              </a:lnSpc>
              <a:spcAft>
                <a:spcPts val="1200"/>
              </a:spcAft>
            </a:pPr>
            <a:r>
              <a:rPr lang="en-US" dirty="0"/>
              <a:t>US$10,000</a:t>
            </a:r>
          </a:p>
          <a:p>
            <a:pPr lvl="1">
              <a:lnSpc>
                <a:spcPct val="110000"/>
              </a:lnSpc>
            </a:pPr>
            <a:r>
              <a:rPr lang="ja-JP" altLang="en-US" b="1" dirty="0">
                <a:latin typeface="Arial"/>
                <a:cs typeface="Arial"/>
              </a:rPr>
              <a:t>大災害交付金</a:t>
            </a:r>
            <a:r>
              <a:rPr lang="en-US" b="1" dirty="0">
                <a:latin typeface="Arial"/>
                <a:cs typeface="Arial"/>
              </a:rPr>
              <a:t>  </a:t>
            </a:r>
          </a:p>
          <a:p>
            <a:pPr lvl="2">
              <a:lnSpc>
                <a:spcPct val="110000"/>
              </a:lnSpc>
            </a:pPr>
            <a:r>
              <a:rPr lang="ja-JP" altLang="en-US" dirty="0">
                <a:latin typeface="Arial"/>
                <a:cs typeface="Arial"/>
              </a:rPr>
              <a:t>最低交付金額</a:t>
            </a:r>
            <a:r>
              <a:rPr lang="en-US" dirty="0">
                <a:latin typeface="Arial"/>
                <a:cs typeface="Arial"/>
              </a:rPr>
              <a:t> $50,000</a:t>
            </a:r>
          </a:p>
          <a:p>
            <a:pPr lvl="2">
              <a:lnSpc>
                <a:spcPct val="110000"/>
              </a:lnSpc>
            </a:pPr>
            <a:r>
              <a:rPr lang="ja-JP" altLang="en-US" dirty="0">
                <a:latin typeface="Arial"/>
                <a:cs typeface="Arial"/>
              </a:rPr>
              <a:t>国際会長及び</a:t>
            </a:r>
            <a:r>
              <a:rPr lang="en-US" altLang="ja-JP" dirty="0">
                <a:latin typeface="Arial"/>
                <a:cs typeface="Arial"/>
              </a:rPr>
              <a:t>LCIF</a:t>
            </a:r>
            <a:r>
              <a:rPr lang="ja-JP" altLang="en-US" dirty="0">
                <a:latin typeface="Arial"/>
                <a:cs typeface="Arial"/>
              </a:rPr>
              <a:t>理事長の判断で承認</a:t>
            </a:r>
            <a:endParaRPr lang="en-US" dirty="0">
              <a:latin typeface="Arial"/>
              <a:cs typeface="Arial"/>
            </a:endParaRPr>
          </a:p>
          <a:p>
            <a:pPr lvl="1">
              <a:lnSpc>
                <a:spcPct val="110000"/>
              </a:lnSpc>
            </a:pPr>
            <a:endParaRPr lang="en-US" b="1" dirty="0"/>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dirty="0"/>
              <a:t>災害援助交付金</a:t>
            </a:r>
            <a:endParaRPr lang="en-US" sz="3600" dirty="0"/>
          </a:p>
        </p:txBody>
      </p:sp>
      <p:pic>
        <p:nvPicPr>
          <p:cNvPr id="7" name="Picture 6" descr="A picture containing clock, room&#10;&#10;Description automatically generated">
            <a:extLst>
              <a:ext uri="{FF2B5EF4-FFF2-40B4-BE49-F238E27FC236}">
                <a16:creationId xmlns:a16="http://schemas.microsoft.com/office/drawing/2014/main" xmlns="" id="{FB930180-D172-3144-9DB1-35667085DCFD}"/>
              </a:ext>
            </a:extLst>
          </p:cNvPr>
          <p:cNvPicPr>
            <a:picLocks noChangeAspect="1"/>
          </p:cNvPicPr>
          <p:nvPr/>
        </p:nvPicPr>
        <p:blipFill>
          <a:blip r:embed="rId4"/>
          <a:stretch>
            <a:fillRect/>
          </a:stretch>
        </p:blipFill>
        <p:spPr>
          <a:xfrm>
            <a:off x="374309" y="5830698"/>
            <a:ext cx="841248" cy="841248"/>
          </a:xfrm>
          <a:prstGeom prst="rect">
            <a:avLst/>
          </a:prstGeom>
        </p:spPr>
      </p:pic>
      <p:cxnSp>
        <p:nvCxnSpPr>
          <p:cNvPr id="15" name="Straight Connector 14">
            <a:extLst>
              <a:ext uri="{FF2B5EF4-FFF2-40B4-BE49-F238E27FC236}">
                <a16:creationId xmlns:a16="http://schemas.microsoft.com/office/drawing/2014/main" xmlns="" id="{803D2578-7C7E-AB40-BF76-5FB6FEC8FECE}"/>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20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ja-JP" sz="3200" dirty="0">
                <a:latin typeface="+mn-lt"/>
              </a:rPr>
              <a:t>1.</a:t>
            </a:r>
            <a:r>
              <a:rPr lang="ja-JP" sz="3200" dirty="0">
                <a:latin typeface="+mn-lt"/>
              </a:rPr>
              <a:t>緊急援助金</a:t>
            </a:r>
          </a:p>
        </p:txBody>
      </p:sp>
      <p:sp>
        <p:nvSpPr>
          <p:cNvPr id="3" name="Content Placeholder 2"/>
          <p:cNvSpPr>
            <a:spLocks noGrp="1"/>
          </p:cNvSpPr>
          <p:nvPr>
            <p:ph idx="4294967295"/>
          </p:nvPr>
        </p:nvSpPr>
        <p:spPr>
          <a:xfrm>
            <a:off x="4697128" y="365760"/>
            <a:ext cx="7190072" cy="6156960"/>
          </a:xfrm>
        </p:spPr>
        <p:txBody>
          <a:bodyPr>
            <a:normAutofit fontScale="25000" lnSpcReduction="20000"/>
          </a:bodyPr>
          <a:lstStyle/>
          <a:p>
            <a:pPr marL="0" indent="0"/>
            <a:endParaRPr lang="en-US" dirty="0"/>
          </a:p>
          <a:p>
            <a:pPr>
              <a:lnSpc>
                <a:spcPct val="120000"/>
              </a:lnSpc>
            </a:pPr>
            <a:r>
              <a:rPr lang="ja-JP" altLang="en-US" sz="8000" dirty="0">
                <a:solidFill>
                  <a:schemeClr val="bg1"/>
                </a:solidFill>
                <a:latin typeface="+mn-ea"/>
              </a:rPr>
              <a:t>緊急援助金は</a:t>
            </a:r>
            <a:r>
              <a:rPr lang="ja-JP" altLang="en-US" sz="8000" u="sng" dirty="0">
                <a:solidFill>
                  <a:schemeClr val="bg1"/>
                </a:solidFill>
                <a:latin typeface="+mn-ea"/>
              </a:rPr>
              <a:t>自然</a:t>
            </a:r>
            <a:r>
              <a:rPr lang="ja-JP" altLang="en-US" sz="8000" dirty="0">
                <a:solidFill>
                  <a:schemeClr val="bg1"/>
                </a:solidFill>
                <a:latin typeface="+mn-ea"/>
              </a:rPr>
              <a:t>災害に伴う</a:t>
            </a:r>
            <a:r>
              <a:rPr lang="ja-JP" altLang="en-US" sz="8000" u="sng" dirty="0">
                <a:solidFill>
                  <a:schemeClr val="bg1"/>
                </a:solidFill>
                <a:latin typeface="+mn-ea"/>
              </a:rPr>
              <a:t>緊急のニーズ</a:t>
            </a:r>
            <a:r>
              <a:rPr lang="ja-JP" altLang="en-US" sz="8000" dirty="0">
                <a:solidFill>
                  <a:schemeClr val="bg1"/>
                </a:solidFill>
                <a:latin typeface="+mn-ea"/>
              </a:rPr>
              <a:t>に対応するため、地区に交付される</a:t>
            </a:r>
            <a:endParaRPr lang="en-US" altLang="ja-JP" sz="8000" dirty="0">
              <a:solidFill>
                <a:schemeClr val="bg1"/>
              </a:solidFill>
              <a:latin typeface="+mn-ea"/>
            </a:endParaRPr>
          </a:p>
          <a:p>
            <a:pPr>
              <a:lnSpc>
                <a:spcPct val="120000"/>
              </a:lnSpc>
            </a:pPr>
            <a:r>
              <a:rPr lang="ja-JP" altLang="en-US" sz="8000" dirty="0">
                <a:solidFill>
                  <a:schemeClr val="bg1"/>
                </a:solidFill>
                <a:latin typeface="+mn-ea"/>
              </a:rPr>
              <a:t>自然災害が対象。</a:t>
            </a:r>
            <a:r>
              <a:rPr lang="ja-JP" altLang="en-US" sz="8000" u="sng" dirty="0">
                <a:solidFill>
                  <a:schemeClr val="bg1"/>
                </a:solidFill>
                <a:latin typeface="+mn-ea"/>
              </a:rPr>
              <a:t>人的災害、内乱や政情による災害は対象とはならない</a:t>
            </a:r>
          </a:p>
          <a:p>
            <a:pPr>
              <a:lnSpc>
                <a:spcPct val="120000"/>
              </a:lnSpc>
            </a:pPr>
            <a:r>
              <a:rPr lang="ja-JP" altLang="en-US" sz="8000" dirty="0">
                <a:solidFill>
                  <a:schemeClr val="bg1"/>
                </a:solidFill>
                <a:latin typeface="+mn-ea"/>
              </a:rPr>
              <a:t>交付される金額は</a:t>
            </a:r>
            <a:r>
              <a:rPr lang="en-US" altLang="ja-JP" sz="8000" dirty="0">
                <a:solidFill>
                  <a:schemeClr val="bg1"/>
                </a:solidFill>
                <a:latin typeface="+mn-ea"/>
              </a:rPr>
              <a:t>10,000</a:t>
            </a:r>
            <a:r>
              <a:rPr lang="ja-JP" altLang="en-US" sz="8000" dirty="0">
                <a:solidFill>
                  <a:schemeClr val="bg1"/>
                </a:solidFill>
                <a:latin typeface="+mn-ea"/>
              </a:rPr>
              <a:t>ドルまで</a:t>
            </a:r>
          </a:p>
          <a:p>
            <a:pPr>
              <a:lnSpc>
                <a:spcPct val="120000"/>
              </a:lnSpc>
            </a:pPr>
            <a:r>
              <a:rPr lang="ja-JP" altLang="en-US" sz="8000" dirty="0">
                <a:solidFill>
                  <a:schemeClr val="bg1"/>
                </a:solidFill>
                <a:latin typeface="+mn-ea"/>
              </a:rPr>
              <a:t>交付金は地元のライオンズクラブが</a:t>
            </a:r>
            <a:r>
              <a:rPr lang="ja-JP" altLang="en-US" sz="8000" b="1" u="sng" dirty="0">
                <a:solidFill>
                  <a:schemeClr val="bg1"/>
                </a:solidFill>
                <a:latin typeface="+mn-ea"/>
              </a:rPr>
              <a:t>自ら行う</a:t>
            </a:r>
            <a:r>
              <a:rPr lang="ja-JP" altLang="en-US" sz="8000" dirty="0">
                <a:solidFill>
                  <a:schemeClr val="bg1"/>
                </a:solidFill>
                <a:latin typeface="+mn-ea"/>
              </a:rPr>
              <a:t>短期の支援活動のために使われるものでなければならない</a:t>
            </a:r>
          </a:p>
          <a:p>
            <a:pPr>
              <a:lnSpc>
                <a:spcPct val="120000"/>
              </a:lnSpc>
            </a:pPr>
            <a:r>
              <a:rPr lang="ja-JP" altLang="en-US" sz="8000" dirty="0">
                <a:solidFill>
                  <a:schemeClr val="bg1"/>
                </a:solidFill>
                <a:latin typeface="+mn-ea"/>
              </a:rPr>
              <a:t>少なくとも</a:t>
            </a:r>
            <a:r>
              <a:rPr lang="en-US" altLang="ja-JP" sz="8000" dirty="0">
                <a:solidFill>
                  <a:schemeClr val="bg1"/>
                </a:solidFill>
                <a:latin typeface="+mn-ea"/>
              </a:rPr>
              <a:t>100</a:t>
            </a:r>
            <a:r>
              <a:rPr lang="ja-JP" altLang="en-US" sz="8000" dirty="0">
                <a:solidFill>
                  <a:schemeClr val="bg1"/>
                </a:solidFill>
                <a:latin typeface="+mn-ea"/>
              </a:rPr>
              <a:t>人以上がその災害で住居を失った、または深刻な被害を受けていること</a:t>
            </a:r>
          </a:p>
          <a:p>
            <a:pPr>
              <a:lnSpc>
                <a:spcPct val="120000"/>
              </a:lnSpc>
            </a:pPr>
            <a:r>
              <a:rPr lang="ja-JP" altLang="en-US" sz="8000" dirty="0">
                <a:solidFill>
                  <a:schemeClr val="bg1"/>
                </a:solidFill>
                <a:latin typeface="+mn-ea"/>
              </a:rPr>
              <a:t>地区ガバナーが</a:t>
            </a:r>
            <a:r>
              <a:rPr lang="en-US" altLang="ja-JP" sz="8000" dirty="0">
                <a:solidFill>
                  <a:schemeClr val="bg1"/>
                </a:solidFill>
                <a:latin typeface="+mn-ea"/>
              </a:rPr>
              <a:t>LCIF</a:t>
            </a:r>
            <a:r>
              <a:rPr lang="ja-JP" altLang="en-US" sz="8000" dirty="0">
                <a:solidFill>
                  <a:schemeClr val="bg1"/>
                </a:solidFill>
                <a:latin typeface="+mn-ea"/>
              </a:rPr>
              <a:t>に申請しなければならない。クラブが申請することはできない</a:t>
            </a:r>
          </a:p>
          <a:p>
            <a:pPr>
              <a:lnSpc>
                <a:spcPct val="120000"/>
              </a:lnSpc>
            </a:pPr>
            <a:r>
              <a:rPr lang="ja-JP" altLang="en-US" sz="8000" dirty="0">
                <a:solidFill>
                  <a:schemeClr val="bg1"/>
                </a:solidFill>
                <a:latin typeface="+mn-ea"/>
              </a:rPr>
              <a:t>申請は、災害発生から</a:t>
            </a:r>
            <a:r>
              <a:rPr lang="en-US" altLang="ja-JP" sz="8000" dirty="0">
                <a:solidFill>
                  <a:schemeClr val="bg1"/>
                </a:solidFill>
                <a:latin typeface="+mn-ea"/>
              </a:rPr>
              <a:t>30</a:t>
            </a:r>
            <a:r>
              <a:rPr lang="ja-JP" altLang="en-US" sz="8000" dirty="0">
                <a:solidFill>
                  <a:schemeClr val="bg1"/>
                </a:solidFill>
                <a:latin typeface="+mn-ea"/>
              </a:rPr>
              <a:t>日以内に行う。</a:t>
            </a:r>
            <a:endParaRPr lang="en-US" altLang="ja-JP" sz="8000" dirty="0">
              <a:solidFill>
                <a:schemeClr val="bg1"/>
              </a:solidFill>
              <a:latin typeface="+mn-ea"/>
            </a:endParaRPr>
          </a:p>
          <a:p>
            <a:pPr marL="0" indent="0"/>
            <a:endParaRPr lang="en-US" sz="8000" dirty="0">
              <a:solidFill>
                <a:schemeClr val="bg1"/>
              </a:solidFill>
              <a:latin typeface="+mn-ea"/>
            </a:endParaRPr>
          </a:p>
          <a:p>
            <a:endParaRPr lang="en-US" sz="8000" dirty="0">
              <a:solidFill>
                <a:schemeClr val="bg1"/>
              </a:solidFill>
              <a:latin typeface="+mn-ea"/>
            </a:endParaRPr>
          </a:p>
          <a:p>
            <a:pPr lvl="1"/>
            <a:endParaRPr lang="en-US" sz="8000" dirty="0">
              <a:latin typeface="+mn-ea"/>
            </a:endParaRPr>
          </a:p>
          <a:p>
            <a:pPr lvl="1"/>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 y="2792408"/>
            <a:ext cx="228559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676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77978-F00C-0051-8316-7F1183D1B1B8}"/>
              </a:ext>
            </a:extLst>
          </p:cNvPr>
          <p:cNvSpPr>
            <a:spLocks noGrp="1"/>
          </p:cNvSpPr>
          <p:nvPr>
            <p:ph type="ctrTitle"/>
          </p:nvPr>
        </p:nvSpPr>
        <p:spPr/>
        <p:txBody>
          <a:bodyPr>
            <a:normAutofit/>
          </a:bodyPr>
          <a:lstStyle/>
          <a:p>
            <a:r>
              <a:rPr lang="ja-JP" altLang="en-US" dirty="0">
                <a:solidFill>
                  <a:schemeClr val="tx2">
                    <a:lumMod val="50000"/>
                  </a:schemeClr>
                </a:solidFill>
              </a:rPr>
              <a:t>今期のＬＣＩＦ</a:t>
            </a:r>
            <a:endParaRPr lang="en-US" dirty="0">
              <a:solidFill>
                <a:schemeClr val="tx2">
                  <a:lumMod val="50000"/>
                </a:schemeClr>
              </a:solidFill>
            </a:endParaRPr>
          </a:p>
        </p:txBody>
      </p:sp>
      <p:sp>
        <p:nvSpPr>
          <p:cNvPr id="3" name="Subtitle 2">
            <a:extLst>
              <a:ext uri="{FF2B5EF4-FFF2-40B4-BE49-F238E27FC236}">
                <a16:creationId xmlns:a16="http://schemas.microsoft.com/office/drawing/2014/main" xmlns="" id="{367AC967-E1E1-970E-2EF6-318E04177147}"/>
              </a:ext>
            </a:extLst>
          </p:cNvPr>
          <p:cNvSpPr>
            <a:spLocks noGrp="1"/>
          </p:cNvSpPr>
          <p:nvPr>
            <p:ph type="subTitle" idx="1"/>
          </p:nvPr>
        </p:nvSpPr>
        <p:spPr>
          <a:xfrm>
            <a:off x="3769178" y="4460920"/>
            <a:ext cx="8256815" cy="1919921"/>
          </a:xfrm>
        </p:spPr>
        <p:txBody>
          <a:bodyPr>
            <a:noAutofit/>
          </a:bodyPr>
          <a:lstStyle/>
          <a:p>
            <a:r>
              <a:rPr lang="en-US" altLang="ja-JP" sz="3600" b="1" dirty="0">
                <a:solidFill>
                  <a:schemeClr val="tx2">
                    <a:lumMod val="50000"/>
                  </a:schemeClr>
                </a:solidFill>
                <a:latin typeface="+mj-ea"/>
                <a:ea typeface="+mj-ea"/>
              </a:rPr>
              <a:t>LCIF</a:t>
            </a:r>
            <a:r>
              <a:rPr lang="ja-JP" altLang="en-US" sz="3600" b="1" dirty="0">
                <a:solidFill>
                  <a:schemeClr val="tx2">
                    <a:lumMod val="50000"/>
                  </a:schemeClr>
                </a:solidFill>
                <a:latin typeface="+mj-ea"/>
                <a:ea typeface="+mj-ea"/>
              </a:rPr>
              <a:t>国際理事・３３４－Ａ地区元ガバナー</a:t>
            </a:r>
            <a:endParaRPr lang="en-US" altLang="ja-JP" sz="3600" b="1" dirty="0">
              <a:solidFill>
                <a:schemeClr val="tx2">
                  <a:lumMod val="50000"/>
                </a:schemeClr>
              </a:solidFill>
              <a:latin typeface="+mj-ea"/>
              <a:ea typeface="+mj-ea"/>
            </a:endParaRPr>
          </a:p>
          <a:p>
            <a:r>
              <a:rPr lang="en-US" altLang="ja-JP" sz="3600" b="1" dirty="0">
                <a:solidFill>
                  <a:schemeClr val="tx2">
                    <a:lumMod val="50000"/>
                  </a:schemeClr>
                </a:solidFill>
                <a:latin typeface="+mj-ea"/>
                <a:ea typeface="+mj-ea"/>
              </a:rPr>
              <a:t>					</a:t>
            </a:r>
            <a:r>
              <a:rPr lang="ja-JP" altLang="en-US" sz="3600" b="1" dirty="0">
                <a:solidFill>
                  <a:schemeClr val="tx2">
                    <a:lumMod val="50000"/>
                  </a:schemeClr>
                </a:solidFill>
                <a:latin typeface="+mj-ea"/>
                <a:ea typeface="+mj-ea"/>
              </a:rPr>
              <a:t>　　</a:t>
            </a:r>
            <a:r>
              <a:rPr lang="en-US" altLang="ja-JP" sz="3600" b="1" dirty="0">
                <a:solidFill>
                  <a:schemeClr val="tx2">
                    <a:lumMod val="50000"/>
                  </a:schemeClr>
                </a:solidFill>
                <a:latin typeface="+mj-ea"/>
                <a:ea typeface="+mj-ea"/>
              </a:rPr>
              <a:t>L. </a:t>
            </a:r>
            <a:r>
              <a:rPr lang="ja-JP" altLang="en-US" sz="3600" b="1" dirty="0">
                <a:solidFill>
                  <a:schemeClr val="tx2">
                    <a:lumMod val="50000"/>
                  </a:schemeClr>
                </a:solidFill>
                <a:latin typeface="+mj-ea"/>
                <a:ea typeface="+mj-ea"/>
              </a:rPr>
              <a:t>鈴木　誓男</a:t>
            </a:r>
            <a:endParaRPr lang="en-US" sz="3600" b="1" dirty="0">
              <a:solidFill>
                <a:schemeClr val="tx2">
                  <a:lumMod val="50000"/>
                </a:schemeClr>
              </a:solidFill>
              <a:latin typeface="+mj-ea"/>
              <a:ea typeface="+mj-ea"/>
            </a:endParaRPr>
          </a:p>
        </p:txBody>
      </p:sp>
    </p:spTree>
    <p:extLst>
      <p:ext uri="{BB962C8B-B14F-4D97-AF65-F5344CB8AC3E}">
        <p14:creationId xmlns:p14="http://schemas.microsoft.com/office/powerpoint/2010/main" val="2246834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9507" y="685799"/>
            <a:ext cx="7854215" cy="6100011"/>
          </a:xfrm>
        </p:spPr>
        <p:txBody>
          <a:bodyPr>
            <a:noAutofit/>
          </a:bodyPr>
          <a:lstStyle/>
          <a:p>
            <a:pPr marL="0" indent="0"/>
            <a:endParaRPr lang="en-US" sz="800" dirty="0"/>
          </a:p>
          <a:p>
            <a:r>
              <a:rPr lang="ja-JP" altLang="en-US" sz="2000" dirty="0">
                <a:solidFill>
                  <a:schemeClr val="bg1"/>
                </a:solidFill>
              </a:rPr>
              <a:t>ガバナー・リーダーの役割：</a:t>
            </a:r>
            <a:r>
              <a:rPr lang="ja-JP" altLang="en-US" sz="2000" b="1" u="sng" dirty="0">
                <a:solidFill>
                  <a:schemeClr val="bg1"/>
                </a:solidFill>
              </a:rPr>
              <a:t>現場の状況を見極める</a:t>
            </a:r>
          </a:p>
          <a:p>
            <a:endParaRPr lang="en-US" sz="800" dirty="0">
              <a:solidFill>
                <a:schemeClr val="bg1"/>
              </a:solidFill>
            </a:endParaRPr>
          </a:p>
          <a:p>
            <a:r>
              <a:rPr lang="ja-JP" altLang="en-US" sz="2000" dirty="0">
                <a:solidFill>
                  <a:schemeClr val="bg1"/>
                </a:solidFill>
              </a:rPr>
              <a:t>アクションプランを立てる。現在すでに行われている活動と極力重複しないように➡ライオンズがやるべきことかどうか。</a:t>
            </a:r>
          </a:p>
          <a:p>
            <a:endParaRPr lang="en-US" sz="800" dirty="0">
              <a:solidFill>
                <a:schemeClr val="bg1"/>
              </a:solidFill>
            </a:endParaRPr>
          </a:p>
          <a:p>
            <a:r>
              <a:rPr lang="ja-JP" altLang="en-US" sz="2000" dirty="0">
                <a:solidFill>
                  <a:schemeClr val="bg1"/>
                </a:solidFill>
              </a:rPr>
              <a:t>物品の購入：水、食料、衣類、靴、生理衛生用品、救急医薬品、ファーストエイド用品、清掃のための品々➡「領収書」ではなくスーパーのレシートで</a:t>
            </a:r>
            <a:r>
              <a:rPr lang="en-US" altLang="ja-JP" sz="2000" dirty="0">
                <a:solidFill>
                  <a:schemeClr val="bg1"/>
                </a:solidFill>
              </a:rPr>
              <a:t>OK</a:t>
            </a:r>
            <a:r>
              <a:rPr lang="ja-JP" altLang="en-US" sz="2000" dirty="0">
                <a:solidFill>
                  <a:schemeClr val="bg1"/>
                </a:solidFill>
              </a:rPr>
              <a:t>！むしろその方が当然です。</a:t>
            </a:r>
          </a:p>
          <a:p>
            <a:endParaRPr lang="en-US" sz="800" dirty="0">
              <a:solidFill>
                <a:schemeClr val="bg1"/>
              </a:solidFill>
            </a:endParaRPr>
          </a:p>
          <a:p>
            <a:r>
              <a:rPr lang="ja-JP" altLang="en-US" sz="2000" dirty="0">
                <a:solidFill>
                  <a:schemeClr val="bg1"/>
                </a:solidFill>
              </a:rPr>
              <a:t>ライオンズはほかの組織（教会、避難所、学校、援助団体、警察、消防、自治体や行政、赤十字、自衛隊、他のボランティア組織など）と協力して活動すべきだが、</a:t>
            </a:r>
            <a:r>
              <a:rPr lang="ja-JP" altLang="en-US" sz="2000" b="1" dirty="0">
                <a:solidFill>
                  <a:schemeClr val="bg1"/>
                </a:solidFill>
              </a:rPr>
              <a:t>資金だけを上記のような他の組織に</a:t>
            </a:r>
            <a:r>
              <a:rPr lang="ja-JP" altLang="en-US" sz="2000" b="1" u="sng" dirty="0">
                <a:solidFill>
                  <a:schemeClr val="bg1"/>
                </a:solidFill>
              </a:rPr>
              <a:t>提供してはならない</a:t>
            </a:r>
          </a:p>
          <a:p>
            <a:endParaRPr lang="en-US" sz="800" dirty="0">
              <a:solidFill>
                <a:schemeClr val="bg1"/>
              </a:solidFill>
            </a:endParaRPr>
          </a:p>
          <a:p>
            <a:r>
              <a:rPr lang="ja-JP" altLang="en-US" sz="2000" dirty="0">
                <a:solidFill>
                  <a:schemeClr val="bg1"/>
                </a:solidFill>
              </a:rPr>
              <a:t>交付金を使い切るまで</a:t>
            </a:r>
            <a:r>
              <a:rPr lang="en-US" altLang="ja-JP" sz="2000" dirty="0">
                <a:solidFill>
                  <a:schemeClr val="bg1"/>
                </a:solidFill>
              </a:rPr>
              <a:t>30</a:t>
            </a:r>
            <a:r>
              <a:rPr lang="ja-JP" altLang="en-US" sz="2000" dirty="0">
                <a:solidFill>
                  <a:schemeClr val="bg1"/>
                </a:solidFill>
              </a:rPr>
              <a:t>日かけてよい。</a:t>
            </a:r>
            <a:r>
              <a:rPr lang="en-US" altLang="ja-JP" sz="2000" dirty="0">
                <a:solidFill>
                  <a:schemeClr val="bg1"/>
                </a:solidFill>
              </a:rPr>
              <a:t>30</a:t>
            </a:r>
            <a:r>
              <a:rPr lang="ja-JP" altLang="en-US" sz="2000" dirty="0">
                <a:solidFill>
                  <a:schemeClr val="bg1"/>
                </a:solidFill>
              </a:rPr>
              <a:t>日後、使用しなかった資金は</a:t>
            </a:r>
            <a:r>
              <a:rPr lang="en-US" altLang="ja-JP" sz="2000" dirty="0">
                <a:solidFill>
                  <a:schemeClr val="bg1"/>
                </a:solidFill>
              </a:rPr>
              <a:t>LCIF</a:t>
            </a:r>
            <a:r>
              <a:rPr lang="ja-JP" altLang="en-US" sz="2000" dirty="0">
                <a:solidFill>
                  <a:schemeClr val="bg1"/>
                </a:solidFill>
              </a:rPr>
              <a:t>に返金する</a:t>
            </a:r>
          </a:p>
          <a:p>
            <a:endParaRPr lang="en-US" sz="2000" i="1" dirty="0"/>
          </a:p>
        </p:txBody>
      </p:sp>
      <p:sp>
        <p:nvSpPr>
          <p:cNvPr id="5" name="Title 4"/>
          <p:cNvSpPr>
            <a:spLocks noGrp="1"/>
          </p:cNvSpPr>
          <p:nvPr>
            <p:ph type="title" idx="4294967295"/>
          </p:nvPr>
        </p:nvSpPr>
        <p:spPr>
          <a:xfrm>
            <a:off x="609600" y="228600"/>
            <a:ext cx="10871200" cy="609600"/>
          </a:xfrm>
        </p:spPr>
        <p:txBody>
          <a:bodyPr/>
          <a:lstStyle/>
          <a:p>
            <a:r>
              <a:rPr lang="ja-JP" altLang="en-US" sz="2400" b="1" dirty="0">
                <a:solidFill>
                  <a:schemeClr val="bg1"/>
                </a:solidFill>
              </a:rPr>
              <a:t>災害への交付金申請・災害支援で重要なこと！</a:t>
            </a:r>
            <a:endParaRPr lang="ja-JP" sz="2400" b="1" dirty="0">
              <a:solidFill>
                <a:schemeClr val="bg1"/>
              </a:solidFill>
            </a:endParaRPr>
          </a:p>
        </p:txBody>
      </p:sp>
      <p:pic>
        <p:nvPicPr>
          <p:cNvPr id="6" name="Picture 5" descr="O:\Foundation\Division\Photos\Disaster\Earthquake\Italy 2012\4.consegna aiuti al Campo terremotati di Rovereto sulla Secchia (MO).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68542" y="1112521"/>
            <a:ext cx="2945938" cy="1752599"/>
          </a:xfrm>
          <a:prstGeom prst="rect">
            <a:avLst/>
          </a:prstGeom>
          <a:ln>
            <a:noFill/>
          </a:ln>
          <a:effectLst>
            <a:outerShdw blurRad="292100" dist="139700" dir="2700000" algn="tl" rotWithShape="0">
              <a:srgbClr val="333333">
                <a:alpha val="65000"/>
              </a:srgbClr>
            </a:outerShdw>
          </a:effectLst>
        </p:spPr>
      </p:pic>
      <p:pic>
        <p:nvPicPr>
          <p:cNvPr id="7" name="Picture 6" descr="O:\Foundation\Division\Photos\Disaster\Earthquake\Italy 2012\3.consegna aiuti al campo terremotati di Rovereto sulla Secchia (MO).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38715" y="3992881"/>
            <a:ext cx="2696556"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5322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03884"/>
            <a:ext cx="4032605" cy="1179924"/>
          </a:xfrm>
        </p:spPr>
        <p:txBody>
          <a:bodyPr/>
          <a:lstStyle/>
          <a:p>
            <a:r>
              <a:rPr lang="en-US" altLang="ja-JP" sz="3200" b="1" dirty="0"/>
              <a:t>2.</a:t>
            </a:r>
            <a:r>
              <a:rPr lang="ja-JP" sz="3200" b="1" dirty="0"/>
              <a:t>地域復興交付金</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1" y="2030408"/>
            <a:ext cx="3232999" cy="424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59590" y="298697"/>
            <a:ext cx="7462364" cy="6740307"/>
          </a:xfrm>
          <a:prstGeom prst="rect">
            <a:avLst/>
          </a:prstGeom>
        </p:spPr>
        <p:txBody>
          <a:bodyPr wrap="square">
            <a:spAutoFit/>
          </a:bodyPr>
          <a:lstStyle/>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ja-JP" altLang="en-US" sz="2400" b="0" i="0" u="none" strike="noStrike" kern="0" cap="none" spc="0" normalizeH="0" baseline="0" noProof="0" dirty="0">
                <a:ln>
                  <a:noFill/>
                </a:ln>
                <a:solidFill>
                  <a:srgbClr val="FFFFFF"/>
                </a:solidFill>
                <a:effectLst/>
                <a:uLnTx/>
                <a:uFillTx/>
                <a:latin typeface="Arial"/>
                <a:ea typeface="ヒラギノ角ゴ Pro W3" charset="0"/>
                <a:cs typeface="+mn-cs"/>
              </a:rPr>
              <a:t>すでに他団体が差し当たっての支援に当たっているが、短期のがれき除去・清掃作業や修築作業など、短期的事後の活動を支援したいと考えている地区のための交付金</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FFFFFF"/>
              </a:solidFill>
              <a:effectLst/>
              <a:uLnTx/>
              <a:uFillTx/>
              <a:latin typeface="Arial"/>
              <a:ea typeface="ヒラギノ角ゴ Pro W3" charset="0"/>
              <a:cs typeface="+mn-cs"/>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ja-JP" altLang="en-US" sz="2400" b="0" i="0" u="none" strike="noStrike" kern="0" cap="none" spc="0" normalizeH="0" baseline="0" noProof="0" dirty="0">
                <a:ln>
                  <a:noFill/>
                </a:ln>
                <a:solidFill>
                  <a:srgbClr val="FFFFFF"/>
                </a:solidFill>
                <a:effectLst/>
                <a:uLnTx/>
                <a:uFillTx/>
                <a:latin typeface="Arial"/>
                <a:ea typeface="ヒラギノ角ゴ Pro W3" charset="0"/>
                <a:cs typeface="+mn-cs"/>
              </a:rPr>
              <a:t>交付金額は </a:t>
            </a:r>
            <a:r>
              <a:rPr kumimoji="0" lang="ja-JP" altLang="en-US" sz="2400" b="1" i="0" u="none" strike="noStrike" kern="0" cap="none" spc="0" normalizeH="0" baseline="0" noProof="0" dirty="0">
                <a:ln>
                  <a:noFill/>
                </a:ln>
                <a:solidFill>
                  <a:srgbClr val="FFFFFF"/>
                </a:solidFill>
                <a:effectLst/>
                <a:uLnTx/>
                <a:uFillTx/>
                <a:latin typeface="Arial"/>
                <a:ea typeface="ヒラギノ角ゴ Pro W3" charset="0"/>
                <a:cs typeface="+mn-cs"/>
              </a:rPr>
              <a:t>最大</a:t>
            </a:r>
            <a:r>
              <a:rPr kumimoji="0" lang="en-US" altLang="ja-JP" sz="2400" b="1" i="0" u="none" strike="noStrike" kern="0" cap="none" spc="0" normalizeH="0" baseline="0" noProof="0" dirty="0">
                <a:ln>
                  <a:noFill/>
                </a:ln>
                <a:solidFill>
                  <a:srgbClr val="FFFFFF"/>
                </a:solidFill>
                <a:effectLst/>
                <a:uLnTx/>
                <a:uFillTx/>
                <a:latin typeface="Arial"/>
                <a:ea typeface="ヒラギノ角ゴ Pro W3" charset="0"/>
                <a:cs typeface="+mn-cs"/>
              </a:rPr>
              <a:t>20,000</a:t>
            </a:r>
            <a:r>
              <a:rPr kumimoji="0" lang="ja-JP" altLang="en-US" sz="2400" b="1" i="0" u="none" strike="noStrike" kern="0" cap="none" spc="0" normalizeH="0" baseline="0" noProof="0" dirty="0">
                <a:ln>
                  <a:noFill/>
                </a:ln>
                <a:solidFill>
                  <a:srgbClr val="FFFFFF"/>
                </a:solidFill>
                <a:effectLst/>
                <a:uLnTx/>
                <a:uFillTx/>
                <a:latin typeface="Arial"/>
                <a:ea typeface="ヒラギノ角ゴ Pro W3" charset="0"/>
                <a:cs typeface="+mn-cs"/>
              </a:rPr>
              <a:t>ドル</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1" i="0" u="none" strike="noStrike" kern="0" cap="none" spc="0" normalizeH="0" baseline="0" noProof="0" dirty="0">
              <a:ln>
                <a:noFill/>
              </a:ln>
              <a:solidFill>
                <a:srgbClr val="FFFFFF"/>
              </a:solidFill>
              <a:effectLst/>
              <a:uLnTx/>
              <a:uFillTx/>
              <a:latin typeface="Arial"/>
              <a:ea typeface="ヒラギノ角ゴ Pro W3" charset="0"/>
              <a:cs typeface="+mn-cs"/>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ja-JP" altLang="en-US" sz="2400" b="0" i="0" u="none" strike="noStrike" kern="0" cap="none" spc="0" normalizeH="0" baseline="0" noProof="0" dirty="0">
                <a:ln>
                  <a:noFill/>
                </a:ln>
                <a:solidFill>
                  <a:srgbClr val="FFFFFF"/>
                </a:solidFill>
                <a:effectLst/>
                <a:uLnTx/>
                <a:uFillTx/>
                <a:latin typeface="Arial"/>
                <a:ea typeface="ヒラギノ角ゴ Pro W3" charset="0"/>
                <a:cs typeface="+mn-cs"/>
              </a:rPr>
              <a:t>災害発生から</a:t>
            </a:r>
            <a:r>
              <a:rPr kumimoji="0" lang="en-US" altLang="ja-JP" sz="2400" b="1" i="0" u="none" strike="noStrike" kern="0" cap="none" spc="0" normalizeH="0" baseline="0" noProof="0" dirty="0">
                <a:ln>
                  <a:noFill/>
                </a:ln>
                <a:solidFill>
                  <a:srgbClr val="FFFFFF"/>
                </a:solidFill>
                <a:effectLst/>
                <a:uLnTx/>
                <a:uFillTx/>
                <a:latin typeface="Arial"/>
                <a:ea typeface="ヒラギノ角ゴ Pro W3" charset="0"/>
                <a:cs typeface="+mn-cs"/>
              </a:rPr>
              <a:t>60</a:t>
            </a:r>
            <a:r>
              <a:rPr kumimoji="0" lang="ja-JP" altLang="en-US" sz="2400" b="1" i="0" u="none" strike="noStrike" kern="0" cap="none" spc="0" normalizeH="0" baseline="0" noProof="0" dirty="0">
                <a:ln>
                  <a:noFill/>
                </a:ln>
                <a:solidFill>
                  <a:srgbClr val="FFFFFF"/>
                </a:solidFill>
                <a:effectLst/>
                <a:uLnTx/>
                <a:uFillTx/>
                <a:latin typeface="Arial"/>
                <a:ea typeface="ヒラギノ角ゴ Pro W3" charset="0"/>
                <a:cs typeface="+mn-cs"/>
              </a:rPr>
              <a:t>日以内まで申請可能。利用は受給から</a:t>
            </a:r>
            <a:r>
              <a:rPr kumimoji="0" lang="en-US" altLang="ja-JP" sz="2400" b="1" i="0" u="none" strike="noStrike" kern="0" cap="none" spc="0" normalizeH="0" baseline="0" noProof="0" dirty="0">
                <a:ln>
                  <a:noFill/>
                </a:ln>
                <a:solidFill>
                  <a:srgbClr val="FFFFFF"/>
                </a:solidFill>
                <a:effectLst/>
                <a:uLnTx/>
                <a:uFillTx/>
                <a:latin typeface="Arial"/>
                <a:ea typeface="ヒラギノ角ゴ Pro W3" charset="0"/>
                <a:cs typeface="+mn-cs"/>
              </a:rPr>
              <a:t>45</a:t>
            </a:r>
            <a:r>
              <a:rPr kumimoji="0" lang="ja-JP" altLang="en-US" sz="2400" b="1" i="0" u="none" strike="noStrike" kern="0" cap="none" spc="0" normalizeH="0" baseline="0" noProof="0" dirty="0">
                <a:ln>
                  <a:noFill/>
                </a:ln>
                <a:solidFill>
                  <a:srgbClr val="FFFFFF"/>
                </a:solidFill>
                <a:effectLst/>
                <a:uLnTx/>
                <a:uFillTx/>
                <a:latin typeface="Arial"/>
                <a:ea typeface="ヒラギノ角ゴ Pro W3" charset="0"/>
                <a:cs typeface="+mn-cs"/>
              </a:rPr>
              <a:t>日以内に</a:t>
            </a:r>
            <a:r>
              <a:rPr kumimoji="0" lang="ja-JP" altLang="en-US" sz="2400" b="0" i="0" u="none" strike="noStrike" kern="0" cap="none" spc="0" normalizeH="0" baseline="0" noProof="0" dirty="0">
                <a:ln>
                  <a:noFill/>
                </a:ln>
                <a:solidFill>
                  <a:srgbClr val="FFFFFF"/>
                </a:solidFill>
                <a:effectLst/>
                <a:uLnTx/>
                <a:uFillTx/>
                <a:latin typeface="Arial"/>
                <a:ea typeface="ヒラギノ角ゴ Pro W3" charset="0"/>
                <a:cs typeface="+mn-cs"/>
              </a:rPr>
              <a:t>行わなければならない</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FFFFFF"/>
              </a:solidFill>
              <a:effectLst/>
              <a:uLnTx/>
              <a:uFillTx/>
              <a:latin typeface="Arial"/>
              <a:ea typeface="ヒラギノ角ゴ Pro W3" charset="0"/>
              <a:cs typeface="+mn-cs"/>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ja-JP" altLang="en-US" sz="2400" b="0" i="0" u="none" strike="noStrike" kern="0" cap="none" spc="0" normalizeH="0" baseline="0" noProof="0" dirty="0">
                <a:ln>
                  <a:noFill/>
                </a:ln>
                <a:solidFill>
                  <a:srgbClr val="FFFFFF"/>
                </a:solidFill>
                <a:effectLst/>
                <a:uLnTx/>
                <a:uFillTx/>
                <a:latin typeface="Arial"/>
                <a:ea typeface="ヒラギノ角ゴ Pro W3" charset="0"/>
                <a:cs typeface="+mn-cs"/>
              </a:rPr>
              <a:t>地域復興交付金を受け取った場合、同じ災害に対する緊急援助交付金には</a:t>
            </a:r>
            <a:r>
              <a:rPr kumimoji="0" lang="ja-JP" altLang="en-US" sz="2400" b="1" i="0" u="none" strike="noStrike" kern="0" cap="none" spc="0" normalizeH="0" baseline="0" noProof="0" dirty="0">
                <a:ln>
                  <a:noFill/>
                </a:ln>
                <a:solidFill>
                  <a:srgbClr val="FFFFFF"/>
                </a:solidFill>
                <a:effectLst/>
                <a:uLnTx/>
                <a:uFillTx/>
                <a:latin typeface="Arial"/>
                <a:ea typeface="ヒラギノ角ゴ Pro W3" charset="0"/>
                <a:cs typeface="+mn-cs"/>
              </a:rPr>
              <a:t>申請できない</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FFFFFF"/>
              </a:solidFill>
              <a:effectLst/>
              <a:uLnTx/>
              <a:uFillTx/>
              <a:latin typeface="Arial"/>
              <a:ea typeface="ヒラギノ角ゴ Pro W3" charset="0"/>
              <a:cs typeface="+mn-cs"/>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ja-JP" altLang="en-US" sz="2400" b="0" i="0" u="none" strike="noStrike" kern="0" cap="none" spc="0" normalizeH="0" baseline="0" noProof="0" dirty="0">
                <a:ln>
                  <a:noFill/>
                </a:ln>
                <a:solidFill>
                  <a:srgbClr val="FFFFFF"/>
                </a:solidFill>
                <a:effectLst/>
                <a:uLnTx/>
                <a:uFillTx/>
                <a:latin typeface="Arial"/>
                <a:ea typeface="ヒラギノ角ゴ Pro W3" charset="0"/>
                <a:cs typeface="+mn-cs"/>
              </a:rPr>
              <a:t>ライオンズの地区ガバナーが申請を行う</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ヒラギノ角ゴ Pro W3" charset="0"/>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ヒラギノ角ゴ Pro W3" charset="0"/>
              <a:cs typeface="+mn-cs"/>
            </a:endParaRPr>
          </a:p>
        </p:txBody>
      </p:sp>
    </p:spTree>
    <p:extLst>
      <p:ext uri="{BB962C8B-B14F-4D97-AF65-F5344CB8AC3E}">
        <p14:creationId xmlns:p14="http://schemas.microsoft.com/office/powerpoint/2010/main" val="1376551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797709" y="269507"/>
            <a:ext cx="6845301" cy="5820993"/>
          </a:xfrm>
        </p:spPr>
        <p:txBody>
          <a:bodyPr>
            <a:noAutofit/>
          </a:bodyPr>
          <a:lstStyle/>
          <a:p>
            <a:r>
              <a:rPr lang="ja-JP" altLang="en-US" dirty="0"/>
              <a:t>コミュニティが未然の災害に備えた防災計画を実施するため、</a:t>
            </a:r>
            <a:r>
              <a:rPr lang="ja-JP" altLang="en-US" b="1" u="sng" dirty="0"/>
              <a:t>地域行政その他の組織と連携して</a:t>
            </a:r>
            <a:r>
              <a:rPr lang="ja-JP" altLang="en-US" dirty="0"/>
              <a:t>、ライオンズ地区が申請する </a:t>
            </a:r>
          </a:p>
          <a:p>
            <a:endParaRPr lang="en-US" dirty="0"/>
          </a:p>
          <a:p>
            <a:r>
              <a:rPr lang="ja-JP" altLang="en-US" dirty="0"/>
              <a:t>計画では、ライオンズが地域や自治体の緊急対策をどのように支援するか説明すること➡物品を購入するだけの事業は不可</a:t>
            </a:r>
          </a:p>
          <a:p>
            <a:endParaRPr lang="en-US" dirty="0"/>
          </a:p>
          <a:p>
            <a:r>
              <a:rPr lang="ja-JP" altLang="en-US" dirty="0"/>
              <a:t>交付金額は</a:t>
            </a:r>
            <a:r>
              <a:rPr lang="en-US" altLang="ja-JP" b="1" dirty="0"/>
              <a:t>5,000</a:t>
            </a:r>
            <a:r>
              <a:rPr lang="ja-JP" altLang="en-US" b="1" dirty="0"/>
              <a:t>ドルから</a:t>
            </a:r>
            <a:r>
              <a:rPr lang="en-US" altLang="ja-JP" b="1" dirty="0"/>
              <a:t>10,000</a:t>
            </a:r>
            <a:r>
              <a:rPr lang="ja-JP" altLang="en-US" b="1" dirty="0"/>
              <a:t>ドル</a:t>
            </a:r>
          </a:p>
          <a:p>
            <a:endParaRPr lang="en-US" dirty="0"/>
          </a:p>
          <a:p>
            <a:r>
              <a:rPr lang="ja-JP" altLang="en-US" dirty="0"/>
              <a:t>年間いつでも申請可能</a:t>
            </a:r>
          </a:p>
          <a:p>
            <a:endParaRPr lang="en-US" dirty="0"/>
          </a:p>
          <a:p>
            <a:r>
              <a:rPr lang="ja-JP" altLang="en-US" dirty="0"/>
              <a:t>各地区は</a:t>
            </a:r>
            <a:r>
              <a:rPr lang="en-US" altLang="ja-JP" b="1" dirty="0"/>
              <a:t>3</a:t>
            </a:r>
            <a:r>
              <a:rPr lang="ja-JP" altLang="en-US" b="1" dirty="0"/>
              <a:t>年に一度</a:t>
            </a:r>
            <a:r>
              <a:rPr lang="ja-JP" altLang="en-US" dirty="0"/>
              <a:t>申請可能</a:t>
            </a:r>
          </a:p>
          <a:p>
            <a:endParaRPr lang="en-US" dirty="0"/>
          </a:p>
          <a:p>
            <a:r>
              <a:rPr lang="ja-JP" altLang="en-US" u="sng" dirty="0"/>
              <a:t>災害が起こる前に</a:t>
            </a:r>
            <a:r>
              <a:rPr lang="ja-JP" altLang="en-US" dirty="0"/>
              <a:t>申請されなければならない</a:t>
            </a:r>
          </a:p>
          <a:p>
            <a:endParaRPr lang="en-US" dirty="0"/>
          </a:p>
          <a:p>
            <a:r>
              <a:rPr lang="ja-JP" altLang="en-US" dirty="0"/>
              <a:t>地区ガバナーが申請することができる</a:t>
            </a:r>
          </a:p>
        </p:txBody>
      </p:sp>
      <p:sp>
        <p:nvSpPr>
          <p:cNvPr id="5" name="Title 4"/>
          <p:cNvSpPr>
            <a:spLocks noGrp="1"/>
          </p:cNvSpPr>
          <p:nvPr>
            <p:ph type="title"/>
          </p:nvPr>
        </p:nvSpPr>
        <p:spPr>
          <a:xfrm>
            <a:off x="284125" y="776303"/>
            <a:ext cx="4032605" cy="1179924"/>
          </a:xfrm>
        </p:spPr>
        <p:txBody>
          <a:bodyPr/>
          <a:lstStyle/>
          <a:p>
            <a:r>
              <a:rPr lang="en-US" altLang="ja-JP" sz="3200" b="1" dirty="0">
                <a:latin typeface="+mn-lt"/>
              </a:rPr>
              <a:t>3.</a:t>
            </a:r>
            <a:r>
              <a:rPr lang="ja-JP" altLang="en-US" sz="3200" b="1" dirty="0">
                <a:latin typeface="+mn-lt"/>
              </a:rPr>
              <a:t>防災</a:t>
            </a:r>
            <a:r>
              <a:rPr lang="ja-JP" sz="3200" b="1" dirty="0">
                <a:latin typeface="+mn-lt"/>
              </a:rPr>
              <a:t>準備交付金</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20" y="2270760"/>
            <a:ext cx="328041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790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3002" y="866274"/>
            <a:ext cx="4388623" cy="1179924"/>
          </a:xfrm>
        </p:spPr>
        <p:txBody>
          <a:bodyPr/>
          <a:lstStyle/>
          <a:p>
            <a:pPr algn="l"/>
            <a:r>
              <a:rPr lang="en-US" altLang="ja-JP" sz="2400" b="1" dirty="0"/>
              <a:t>4. </a:t>
            </a:r>
            <a:r>
              <a:rPr lang="ja-JP" sz="2400" b="1" dirty="0"/>
              <a:t>大災害援助交付金（MCAT）および</a:t>
            </a:r>
            <a:r>
              <a:rPr lang="en-US" altLang="ja-JP" sz="2400" b="1" dirty="0"/>
              <a:t/>
            </a:r>
            <a:br>
              <a:rPr lang="en-US" altLang="ja-JP" sz="2400" b="1" dirty="0"/>
            </a:br>
            <a:r>
              <a:rPr lang="ja-JP" sz="2400" b="1" dirty="0"/>
              <a:t>指定災害援助交付金</a:t>
            </a:r>
          </a:p>
        </p:txBody>
      </p:sp>
      <p:sp>
        <p:nvSpPr>
          <p:cNvPr id="3" name="Content Placeholder 2"/>
          <p:cNvSpPr>
            <a:spLocks noGrp="1"/>
          </p:cNvSpPr>
          <p:nvPr>
            <p:ph idx="4294967295"/>
          </p:nvPr>
        </p:nvSpPr>
        <p:spPr>
          <a:xfrm>
            <a:off x="4754880" y="340929"/>
            <a:ext cx="7244118" cy="6387130"/>
          </a:xfrm>
        </p:spPr>
        <p:txBody>
          <a:bodyPr>
            <a:noAutofit/>
          </a:bodyPr>
          <a:lstStyle/>
          <a:p>
            <a:pPr>
              <a:buFont typeface="Arial" pitchFamily="34" charset="0"/>
              <a:buChar char="•"/>
            </a:pPr>
            <a:r>
              <a:rPr lang="ja-JP" altLang="en-US" sz="2800" dirty="0">
                <a:solidFill>
                  <a:schemeClr val="bg1"/>
                </a:solidFill>
              </a:rPr>
              <a:t>大規模災害</a:t>
            </a:r>
          </a:p>
          <a:p>
            <a:pPr>
              <a:buFont typeface="Arial" pitchFamily="34" charset="0"/>
              <a:buChar char="•"/>
            </a:pPr>
            <a:r>
              <a:rPr lang="ja-JP" altLang="en-US" sz="2800" dirty="0">
                <a:solidFill>
                  <a:schemeClr val="bg1"/>
                </a:solidFill>
                <a:cs typeface="Helvetica" pitchFamily="34" charset="0"/>
              </a:rPr>
              <a:t>大災害のあとの中長期的な復興活動を支援</a:t>
            </a:r>
          </a:p>
          <a:p>
            <a:pPr>
              <a:buFont typeface="Arial" pitchFamily="34" charset="0"/>
              <a:buChar char="•"/>
            </a:pPr>
            <a:r>
              <a:rPr lang="en-US" altLang="ja-JP" sz="2800" dirty="0">
                <a:solidFill>
                  <a:schemeClr val="bg1"/>
                </a:solidFill>
                <a:cs typeface="Helvetica" pitchFamily="34" charset="0"/>
              </a:rPr>
              <a:t>LCI</a:t>
            </a:r>
            <a:r>
              <a:rPr lang="ja-JP" altLang="en-US" sz="2800" dirty="0">
                <a:solidFill>
                  <a:schemeClr val="bg1"/>
                </a:solidFill>
                <a:cs typeface="Helvetica" pitchFamily="34" charset="0"/>
              </a:rPr>
              <a:t>国際会長と</a:t>
            </a:r>
            <a:r>
              <a:rPr lang="en-US" altLang="ja-JP" sz="2800" dirty="0">
                <a:solidFill>
                  <a:schemeClr val="bg1"/>
                </a:solidFill>
                <a:cs typeface="Helvetica" pitchFamily="34" charset="0"/>
              </a:rPr>
              <a:t>LCIF</a:t>
            </a:r>
            <a:r>
              <a:rPr lang="ja-JP" altLang="en-US" sz="2800" dirty="0">
                <a:solidFill>
                  <a:schemeClr val="bg1"/>
                </a:solidFill>
                <a:cs typeface="Helvetica" pitchFamily="34" charset="0"/>
              </a:rPr>
              <a:t>理事長により決定・交付される（地区や複合地区が申請することはできない）</a:t>
            </a:r>
          </a:p>
          <a:p>
            <a:pPr>
              <a:buFont typeface="Arial" pitchFamily="34" charset="0"/>
              <a:buChar char="•"/>
            </a:pPr>
            <a:r>
              <a:rPr lang="ja-JP" altLang="en-US" sz="2800" dirty="0">
                <a:solidFill>
                  <a:schemeClr val="bg1"/>
                </a:solidFill>
                <a:cs typeface="Helvetica" pitchFamily="34" charset="0"/>
              </a:rPr>
              <a:t>金額は災害の規模によって変わる➡指定口座が開かれる場合もある</a:t>
            </a:r>
          </a:p>
          <a:p>
            <a:r>
              <a:rPr lang="ja-JP" altLang="en-US" sz="2800" dirty="0">
                <a:solidFill>
                  <a:schemeClr val="bg1"/>
                </a:solidFill>
              </a:rPr>
              <a:t>災害の状況は千差万別</a:t>
            </a:r>
          </a:p>
          <a:p>
            <a:r>
              <a:rPr lang="ja-JP" altLang="en-US" sz="2800" dirty="0">
                <a:solidFill>
                  <a:schemeClr val="bg1"/>
                </a:solidFill>
              </a:rPr>
              <a:t>先進国か発展途上国かによってニーズも異なる➡文化に即した対応が必要</a:t>
            </a:r>
            <a:endParaRPr lang="en-US" altLang="ja-JP" sz="2800" dirty="0">
              <a:solidFill>
                <a:schemeClr val="bg1"/>
              </a:solidFill>
            </a:endParaRPr>
          </a:p>
          <a:p>
            <a:r>
              <a:rPr lang="ja-JP" altLang="en-US" sz="2800" dirty="0">
                <a:solidFill>
                  <a:schemeClr val="bg1"/>
                </a:solidFill>
              </a:rPr>
              <a:t>現地委員会を組織して長期的に対応。委員長は継続的に</a:t>
            </a:r>
            <a:r>
              <a:rPr lang="en-US" altLang="ja-JP" sz="2800" dirty="0">
                <a:solidFill>
                  <a:schemeClr val="bg1"/>
                </a:solidFill>
              </a:rPr>
              <a:t>LCIF</a:t>
            </a:r>
            <a:r>
              <a:rPr lang="ja-JP" altLang="en-US" sz="2800" dirty="0">
                <a:solidFill>
                  <a:schemeClr val="bg1"/>
                </a:solidFill>
              </a:rPr>
              <a:t>と連絡を取り合いながら状況を見極めた支援を行う。</a:t>
            </a:r>
          </a:p>
          <a:p>
            <a:endParaRPr lang="en-US" sz="2000" dirty="0">
              <a:solidFill>
                <a:schemeClr val="bg1"/>
              </a:solidFill>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0213" y="3270477"/>
            <a:ext cx="1589314" cy="2383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H:\Profile\Desktop\2011 earthquake 2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5183" y="3313611"/>
            <a:ext cx="1771155" cy="23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352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3002" y="510139"/>
            <a:ext cx="4388623" cy="962526"/>
          </a:xfrm>
        </p:spPr>
        <p:txBody>
          <a:bodyPr/>
          <a:lstStyle/>
          <a:p>
            <a:pPr algn="l"/>
            <a:r>
              <a:rPr lang="ja-JP" altLang="en-US" sz="2400" b="1" dirty="0"/>
              <a:t>災害交付金全般についての注意点</a:t>
            </a:r>
            <a:endParaRPr lang="ja-JP" sz="2400" b="1" dirty="0"/>
          </a:p>
        </p:txBody>
      </p:sp>
      <p:sp>
        <p:nvSpPr>
          <p:cNvPr id="3" name="Content Placeholder 2"/>
          <p:cNvSpPr>
            <a:spLocks noGrp="1"/>
          </p:cNvSpPr>
          <p:nvPr>
            <p:ph idx="4294967295"/>
          </p:nvPr>
        </p:nvSpPr>
        <p:spPr>
          <a:xfrm>
            <a:off x="4754880" y="702645"/>
            <a:ext cx="7244118" cy="4066674"/>
          </a:xfrm>
        </p:spPr>
        <p:txBody>
          <a:bodyPr>
            <a:noAutofit/>
          </a:bodyPr>
          <a:lstStyle/>
          <a:p>
            <a:pPr>
              <a:buFont typeface="Arial" pitchFamily="34" charset="0"/>
              <a:buChar char="•"/>
            </a:pPr>
            <a:r>
              <a:rPr lang="ja-JP" altLang="en-US" sz="2800" dirty="0">
                <a:solidFill>
                  <a:schemeClr val="bg1"/>
                </a:solidFill>
              </a:rPr>
              <a:t>申請書に必要な情報は、①ライオンズが何をするのか②なぜその事業が必要か③なぜそれをライオンズが行うのか</a:t>
            </a:r>
            <a:endParaRPr lang="en-US" altLang="ja-JP" sz="2800" dirty="0">
              <a:solidFill>
                <a:schemeClr val="bg1"/>
              </a:solidFill>
            </a:endParaRPr>
          </a:p>
          <a:p>
            <a:pPr>
              <a:buFont typeface="Arial" pitchFamily="34" charset="0"/>
              <a:buChar char="•"/>
            </a:pPr>
            <a:r>
              <a:rPr lang="ja-JP" altLang="en-US" sz="2800" dirty="0">
                <a:solidFill>
                  <a:schemeClr val="bg1"/>
                </a:solidFill>
                <a:cs typeface="Helvetica" pitchFamily="34" charset="0"/>
              </a:rPr>
              <a:t>災害そのものの詳細は、ネットで今や世界中で確認可能。特別な地域の状況が影響する事業でなければ必要なし。</a:t>
            </a:r>
            <a:endParaRPr lang="en-US" altLang="ja-JP" sz="2800" dirty="0">
              <a:solidFill>
                <a:schemeClr val="bg1"/>
              </a:solidFill>
              <a:cs typeface="Helvetica" pitchFamily="34" charset="0"/>
            </a:endParaRPr>
          </a:p>
          <a:p>
            <a:pPr>
              <a:buFont typeface="Arial" pitchFamily="34" charset="0"/>
              <a:buChar char="•"/>
            </a:pPr>
            <a:r>
              <a:rPr lang="ja-JP" altLang="en-US" sz="2800" dirty="0">
                <a:solidFill>
                  <a:schemeClr val="bg1"/>
                </a:solidFill>
                <a:cs typeface="Helvetica" pitchFamily="34" charset="0"/>
              </a:rPr>
              <a:t>提出は必ず電子データで！製本された報告書などは</a:t>
            </a:r>
            <a:r>
              <a:rPr lang="en-US" altLang="ja-JP" sz="2800" dirty="0">
                <a:solidFill>
                  <a:schemeClr val="bg1"/>
                </a:solidFill>
                <a:cs typeface="Helvetica" pitchFamily="34" charset="0"/>
              </a:rPr>
              <a:t>LCIF</a:t>
            </a:r>
            <a:r>
              <a:rPr lang="ja-JP" altLang="en-US" sz="2800" dirty="0">
                <a:solidFill>
                  <a:schemeClr val="bg1"/>
                </a:solidFill>
                <a:cs typeface="Helvetica" pitchFamily="34" charset="0"/>
              </a:rPr>
              <a:t>では活用できません。</a:t>
            </a:r>
            <a:endParaRPr lang="en-US" altLang="ja-JP" sz="2800" dirty="0">
              <a:solidFill>
                <a:schemeClr val="bg1"/>
              </a:solidFill>
              <a:cs typeface="Helvetica" pitchFamily="34" charset="0"/>
            </a:endParaRPr>
          </a:p>
          <a:p>
            <a:pPr>
              <a:buFont typeface="Arial" pitchFamily="34" charset="0"/>
              <a:buChar char="•"/>
            </a:pPr>
            <a:r>
              <a:rPr lang="ja-JP" altLang="en-US" sz="2800" dirty="0">
                <a:solidFill>
                  <a:schemeClr val="bg1"/>
                </a:solidFill>
                <a:cs typeface="Helvetica" pitchFamily="34" charset="0"/>
              </a:rPr>
              <a:t>高価な支援品購入の際には複数からの見積もりを、値下げ済みの価格で。</a:t>
            </a:r>
            <a:endParaRPr lang="en-US" altLang="ja-JP" sz="2800" dirty="0">
              <a:solidFill>
                <a:schemeClr val="bg1"/>
              </a:solidFill>
              <a:cs typeface="Helvetica" pitchFamily="34" charset="0"/>
            </a:endParaRPr>
          </a:p>
          <a:p>
            <a:pPr>
              <a:buFont typeface="Arial" pitchFamily="34" charset="0"/>
              <a:buChar char="•"/>
            </a:pPr>
            <a:r>
              <a:rPr lang="ja-JP" altLang="en-US" sz="2800" dirty="0">
                <a:solidFill>
                  <a:schemeClr val="bg1"/>
                </a:solidFill>
                <a:cs typeface="Helvetica" pitchFamily="34" charset="0"/>
              </a:rPr>
              <a:t>状況が変化すればニーズも変わるはず。常に必要な事業かどうかを見極める。</a:t>
            </a:r>
            <a:endParaRPr lang="en-US" altLang="ja-JP" sz="2800" dirty="0">
              <a:solidFill>
                <a:schemeClr val="bg1"/>
              </a:solidFill>
              <a:cs typeface="Helvetica" pitchFamily="34" charset="0"/>
            </a:endParaRPr>
          </a:p>
          <a:p>
            <a:endParaRPr lang="en-US" sz="2000" dirty="0">
              <a:solidFill>
                <a:schemeClr val="bg1"/>
              </a:solidFill>
            </a:endParaRPr>
          </a:p>
        </p:txBody>
      </p:sp>
    </p:spTree>
    <p:extLst>
      <p:ext uri="{BB962C8B-B14F-4D97-AF65-F5344CB8AC3E}">
        <p14:creationId xmlns:p14="http://schemas.microsoft.com/office/powerpoint/2010/main" val="3542251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410819" y="1170809"/>
            <a:ext cx="11370019" cy="4845048"/>
          </a:xfrm>
        </p:spPr>
        <p:txBody>
          <a:bodyPr>
            <a:normAutofit/>
          </a:bodyPr>
          <a:lstStyle/>
          <a:p>
            <a:pPr marL="0" lvl="0" indent="0">
              <a:lnSpc>
                <a:spcPct val="110000"/>
              </a:lnSpc>
              <a:buNone/>
              <a:defRPr/>
            </a:pPr>
            <a:r>
              <a:rPr lang="ja-JP" altLang="en-US" sz="1800" i="1" dirty="0">
                <a:solidFill>
                  <a:srgbClr val="FEFFFF"/>
                </a:solidFill>
              </a:rPr>
              <a:t>交付金額は案件毎に決定</a:t>
            </a:r>
            <a:endParaRPr lang="en-US" sz="1800" i="1" dirty="0">
              <a:solidFill>
                <a:srgbClr val="FEFFFF"/>
              </a:solidFill>
            </a:endParaRPr>
          </a:p>
          <a:p>
            <a:pPr marL="0" lvl="0" indent="0">
              <a:lnSpc>
                <a:spcPct val="110000"/>
              </a:lnSpc>
              <a:buNone/>
              <a:defRPr/>
            </a:pPr>
            <a:r>
              <a:rPr lang="ja-JP" altLang="en-US" sz="2400" dirty="0">
                <a:solidFill>
                  <a:srgbClr val="FEFFFF"/>
                </a:solidFill>
              </a:rPr>
              <a:t>予防可能で回復が見込まれる失明の主な原因を失くす取り組み、及び失明あるいは視力障害を持つ人々へのサービスを提供する取り組みを支援</a:t>
            </a:r>
            <a:endParaRPr lang="en-US" sz="2400" dirty="0">
              <a:solidFill>
                <a:srgbClr val="FEFFFF"/>
              </a:solidFill>
            </a:endParaRPr>
          </a:p>
          <a:p>
            <a:pPr marL="0" lvl="0" indent="0">
              <a:lnSpc>
                <a:spcPct val="110000"/>
              </a:lnSpc>
              <a:buNone/>
              <a:defRPr/>
            </a:pPr>
            <a:endParaRPr lang="en-US" sz="2400" dirty="0"/>
          </a:p>
          <a:p>
            <a:pPr>
              <a:lnSpc>
                <a:spcPct val="100000"/>
              </a:lnSpc>
              <a:spcAft>
                <a:spcPts val="1800"/>
              </a:spcAft>
            </a:pPr>
            <a:r>
              <a:rPr lang="ja-JP" altLang="en-US" sz="2400" dirty="0"/>
              <a:t>既存のインフラの修繕、費用対効果の高い設備整備、包括的な眼科医療及び教育の提供、及び医療従事者の研修に資金を提供</a:t>
            </a:r>
            <a:endParaRPr lang="en-US" sz="2400" dirty="0"/>
          </a:p>
          <a:p>
            <a:pPr>
              <a:lnSpc>
                <a:spcPct val="100000"/>
              </a:lnSpc>
              <a:spcAft>
                <a:spcPts val="1800"/>
              </a:spcAft>
            </a:pPr>
            <a:r>
              <a:rPr lang="ja-JP" altLang="en-US" sz="2400" dirty="0"/>
              <a:t>地区または複合地区申請</a:t>
            </a:r>
            <a:endParaRPr lang="en-US" sz="2400" dirty="0"/>
          </a:p>
          <a:p>
            <a:pPr>
              <a:lnSpc>
                <a:spcPct val="100000"/>
              </a:lnSpc>
              <a:spcAft>
                <a:spcPts val="1800"/>
              </a:spcAft>
            </a:pPr>
            <a:r>
              <a:rPr lang="ja-JP" altLang="en-US" sz="2400" dirty="0"/>
              <a:t>マッチング資金：特定の設備整備を行う場合にのみ必要</a:t>
            </a:r>
            <a:endParaRPr lang="en-US" sz="2400" dirty="0"/>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dirty="0"/>
              <a:t>視力ファースト交付金</a:t>
            </a:r>
            <a:endParaRPr lang="en-US" sz="3600" dirty="0"/>
          </a:p>
        </p:txBody>
      </p:sp>
      <p:pic>
        <p:nvPicPr>
          <p:cNvPr id="7" name="Picture 6" descr="A picture containing room&#10;&#10;Description automatically generated">
            <a:extLst>
              <a:ext uri="{FF2B5EF4-FFF2-40B4-BE49-F238E27FC236}">
                <a16:creationId xmlns:a16="http://schemas.microsoft.com/office/drawing/2014/main" xmlns="" id="{C75FEDDF-39B5-6040-BC21-D00CDDEFA0DA}"/>
              </a:ext>
            </a:extLst>
          </p:cNvPr>
          <p:cNvPicPr>
            <a:picLocks noChangeAspect="1"/>
          </p:cNvPicPr>
          <p:nvPr/>
        </p:nvPicPr>
        <p:blipFill>
          <a:blip r:embed="rId3"/>
          <a:stretch>
            <a:fillRect/>
          </a:stretch>
        </p:blipFill>
        <p:spPr>
          <a:xfrm>
            <a:off x="374309" y="5830698"/>
            <a:ext cx="841248" cy="841248"/>
          </a:xfrm>
          <a:prstGeom prst="rect">
            <a:avLst/>
          </a:prstGeom>
        </p:spPr>
      </p:pic>
      <p:cxnSp>
        <p:nvCxnSpPr>
          <p:cNvPr id="15" name="Straight Connector 14">
            <a:extLst>
              <a:ext uri="{FF2B5EF4-FFF2-40B4-BE49-F238E27FC236}">
                <a16:creationId xmlns:a16="http://schemas.microsoft.com/office/drawing/2014/main" xmlns="" id="{0B6BCD06-2C4E-C546-8F36-3973C1C26C2F}"/>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63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447672" y="1125400"/>
            <a:ext cx="11370019" cy="4845048"/>
          </a:xfrm>
        </p:spPr>
        <p:txBody>
          <a:bodyPr>
            <a:normAutofit/>
          </a:bodyPr>
          <a:lstStyle/>
          <a:p>
            <a:pPr marL="0" lvl="0" indent="0">
              <a:lnSpc>
                <a:spcPct val="110000"/>
              </a:lnSpc>
              <a:buNone/>
              <a:defRPr/>
            </a:pPr>
            <a:r>
              <a:rPr lang="ja-JP" altLang="en-US" sz="1800" i="1" dirty="0">
                <a:solidFill>
                  <a:srgbClr val="FEFFFF"/>
                </a:solidFill>
              </a:rPr>
              <a:t>地区</a:t>
            </a:r>
            <a:r>
              <a:rPr lang="en-US" sz="1800" i="1" dirty="0">
                <a:solidFill>
                  <a:srgbClr val="FEFFFF"/>
                </a:solidFill>
              </a:rPr>
              <a:t>: US$10,000 - US$150,000; </a:t>
            </a:r>
            <a:r>
              <a:rPr lang="ja-JP" altLang="en-US" sz="1800" i="1" dirty="0">
                <a:solidFill>
                  <a:srgbClr val="FEFFFF"/>
                </a:solidFill>
              </a:rPr>
              <a:t>複合地区</a:t>
            </a:r>
            <a:r>
              <a:rPr lang="en-US" sz="1800" i="1" dirty="0">
                <a:solidFill>
                  <a:srgbClr val="FEFFFF"/>
                </a:solidFill>
              </a:rPr>
              <a:t>: US$10,000 - US$250,000</a:t>
            </a:r>
          </a:p>
          <a:p>
            <a:pPr marL="0" lvl="0" indent="0">
              <a:lnSpc>
                <a:spcPct val="110000"/>
              </a:lnSpc>
              <a:buNone/>
              <a:defRPr/>
            </a:pPr>
            <a:r>
              <a:rPr lang="ja-JP" altLang="en-US" sz="2400" dirty="0">
                <a:solidFill>
                  <a:srgbClr val="FEFFFF"/>
                </a:solidFill>
              </a:rPr>
              <a:t>糖尿病のまん延防止及び</a:t>
            </a:r>
            <a:r>
              <a:rPr lang="ja-JP" altLang="en-US" sz="2400" dirty="0" smtClean="0">
                <a:solidFill>
                  <a:srgbClr val="FEFFFF"/>
                </a:solidFill>
              </a:rPr>
              <a:t>糖尿病</a:t>
            </a:r>
            <a:r>
              <a:rPr lang="ja-JP" altLang="en-US" sz="2400" dirty="0">
                <a:solidFill>
                  <a:srgbClr val="FEFFFF"/>
                </a:solidFill>
              </a:rPr>
              <a:t>患者</a:t>
            </a:r>
            <a:r>
              <a:rPr lang="ja-JP" altLang="en-US" sz="2400" dirty="0" smtClean="0">
                <a:solidFill>
                  <a:srgbClr val="FEFFFF"/>
                </a:solidFill>
              </a:rPr>
              <a:t>の</a:t>
            </a:r>
            <a:r>
              <a:rPr lang="ja-JP" altLang="en-US" sz="2400" dirty="0">
                <a:solidFill>
                  <a:srgbClr val="FEFFFF"/>
                </a:solidFill>
              </a:rPr>
              <a:t>生活の質向上を支援</a:t>
            </a:r>
            <a:endParaRPr lang="en-US" sz="2400" dirty="0">
              <a:solidFill>
                <a:srgbClr val="FEFFFF"/>
              </a:solidFill>
            </a:endParaRPr>
          </a:p>
          <a:p>
            <a:pPr marL="0" lvl="0" indent="0">
              <a:lnSpc>
                <a:spcPct val="110000"/>
              </a:lnSpc>
              <a:buNone/>
              <a:defRPr/>
            </a:pPr>
            <a:endParaRPr lang="en-US" sz="2400" dirty="0"/>
          </a:p>
          <a:p>
            <a:pPr>
              <a:lnSpc>
                <a:spcPct val="100000"/>
              </a:lnSpc>
              <a:spcAft>
                <a:spcPts val="1800"/>
              </a:spcAft>
            </a:pPr>
            <a:r>
              <a:rPr lang="ja-JP" altLang="en-US" sz="2400" dirty="0"/>
              <a:t>スクリーニング検査及び包括的なフォローアップ・ケア、既存の糖尿病キャンプの強化、患者のアクセス向上を目指す既存の医療施設の拡充、及び医療従事者の研修に資金を提供</a:t>
            </a:r>
            <a:endParaRPr lang="en-US" sz="2400" dirty="0"/>
          </a:p>
          <a:p>
            <a:pPr>
              <a:lnSpc>
                <a:spcPct val="100000"/>
              </a:lnSpc>
              <a:spcAft>
                <a:spcPts val="1800"/>
              </a:spcAft>
            </a:pPr>
            <a:r>
              <a:rPr lang="ja-JP" altLang="en-US" sz="2400" dirty="0"/>
              <a:t>地区及び複合地区申請</a:t>
            </a:r>
            <a:endParaRPr lang="en-US" sz="2400" dirty="0"/>
          </a:p>
          <a:p>
            <a:pPr>
              <a:lnSpc>
                <a:spcPct val="100000"/>
              </a:lnSpc>
              <a:spcAft>
                <a:spcPts val="1800"/>
              </a:spcAft>
            </a:pPr>
            <a:r>
              <a:rPr lang="ja-JP" altLang="en-US" sz="2400" dirty="0"/>
              <a:t>マッチング資金：</a:t>
            </a:r>
            <a:r>
              <a:rPr lang="en-US" sz="2400" dirty="0"/>
              <a:t>25%</a:t>
            </a:r>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dirty="0"/>
              <a:t>糖尿病交付金</a:t>
            </a:r>
            <a:endParaRPr lang="en-US" sz="3600" dirty="0"/>
          </a:p>
        </p:txBody>
      </p:sp>
      <p:pic>
        <p:nvPicPr>
          <p:cNvPr id="7" name="Picture 6" descr="A close up of a logo&#10;&#10;Description automatically generated">
            <a:extLst>
              <a:ext uri="{FF2B5EF4-FFF2-40B4-BE49-F238E27FC236}">
                <a16:creationId xmlns:a16="http://schemas.microsoft.com/office/drawing/2014/main" xmlns="" id="{5E7A4AAA-6829-9D42-AB9E-FE059C88F940}"/>
              </a:ext>
            </a:extLst>
          </p:cNvPr>
          <p:cNvPicPr>
            <a:picLocks noChangeAspect="1"/>
          </p:cNvPicPr>
          <p:nvPr/>
        </p:nvPicPr>
        <p:blipFill>
          <a:blip r:embed="rId3"/>
          <a:stretch>
            <a:fillRect/>
          </a:stretch>
        </p:blipFill>
        <p:spPr>
          <a:xfrm>
            <a:off x="374309" y="5830698"/>
            <a:ext cx="841248" cy="841248"/>
          </a:xfrm>
          <a:prstGeom prst="rect">
            <a:avLst/>
          </a:prstGeom>
        </p:spPr>
      </p:pic>
      <p:cxnSp>
        <p:nvCxnSpPr>
          <p:cNvPr id="15" name="Straight Connector 14">
            <a:extLst>
              <a:ext uri="{FF2B5EF4-FFF2-40B4-BE49-F238E27FC236}">
                <a16:creationId xmlns:a16="http://schemas.microsoft.com/office/drawing/2014/main" xmlns="" id="{B9128AD1-B584-404B-BFDE-BDE55F09AA19}"/>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36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410990" y="1215114"/>
            <a:ext cx="11370019" cy="4845048"/>
          </a:xfrm>
        </p:spPr>
        <p:txBody>
          <a:bodyPr vert="horz" lIns="91440" tIns="45720" rIns="91440" bIns="45720" rtlCol="0" anchor="t">
            <a:normAutofit fontScale="92500" lnSpcReduction="20000"/>
          </a:bodyPr>
          <a:lstStyle/>
          <a:p>
            <a:pPr marL="12700" lvl="1" indent="0">
              <a:lnSpc>
                <a:spcPct val="110000"/>
              </a:lnSpc>
              <a:buNone/>
            </a:pPr>
            <a:r>
              <a:rPr lang="ja-JP" altLang="en-US" dirty="0">
                <a:solidFill>
                  <a:srgbClr val="FEFFFF"/>
                </a:solidFill>
              </a:rPr>
              <a:t>ライオンズクエストの実施及び促進</a:t>
            </a:r>
            <a:r>
              <a:rPr lang="en-US" dirty="0">
                <a:solidFill>
                  <a:srgbClr val="FEFFFF"/>
                </a:solidFill>
              </a:rPr>
              <a:t> – </a:t>
            </a:r>
            <a:r>
              <a:rPr lang="ja-JP" altLang="en-US" dirty="0">
                <a:solidFill>
                  <a:srgbClr val="FEFFFF"/>
                </a:solidFill>
              </a:rPr>
              <a:t>健全な学校生活環境の整備及び健全な意思決定を下せる青少年の育成に焦点を当てた青少年育成プログラム</a:t>
            </a:r>
            <a:endParaRPr lang="en-US" dirty="0">
              <a:solidFill>
                <a:srgbClr val="FEFFFF"/>
              </a:solidFill>
            </a:endParaRPr>
          </a:p>
          <a:p>
            <a:pPr marL="457200" lvl="1" indent="0">
              <a:lnSpc>
                <a:spcPct val="110000"/>
              </a:lnSpc>
              <a:buNone/>
            </a:pPr>
            <a:endParaRPr lang="en-US" b="1" dirty="0"/>
          </a:p>
          <a:p>
            <a:pPr lvl="1">
              <a:lnSpc>
                <a:spcPct val="110000"/>
              </a:lnSpc>
            </a:pPr>
            <a:r>
              <a:rPr lang="ja-JP" altLang="en-US" b="1" dirty="0"/>
              <a:t>プログラム交付金</a:t>
            </a:r>
            <a:r>
              <a:rPr lang="en-US" b="1" dirty="0"/>
              <a:t/>
            </a:r>
            <a:br>
              <a:rPr lang="en-US" b="1" dirty="0"/>
            </a:br>
            <a:r>
              <a:rPr lang="ja-JP" altLang="en-US" b="1" dirty="0"/>
              <a:t>大規模プログラムのアクティビティーあるいは拡充</a:t>
            </a:r>
            <a:endParaRPr lang="en-US" dirty="0"/>
          </a:p>
          <a:p>
            <a:pPr lvl="2">
              <a:lnSpc>
                <a:spcPct val="110000"/>
              </a:lnSpc>
              <a:spcAft>
                <a:spcPts val="1200"/>
              </a:spcAft>
            </a:pPr>
            <a:r>
              <a:rPr lang="ja-JP" altLang="en-US" dirty="0"/>
              <a:t>地区</a:t>
            </a:r>
            <a:r>
              <a:rPr lang="en-US" dirty="0"/>
              <a:t>US$50,000 </a:t>
            </a:r>
            <a:r>
              <a:rPr lang="en-US" b="1" dirty="0">
                <a:solidFill>
                  <a:schemeClr val="accent2"/>
                </a:solidFill>
              </a:rPr>
              <a:t>//</a:t>
            </a:r>
            <a:r>
              <a:rPr lang="en-US" dirty="0"/>
              <a:t> </a:t>
            </a:r>
            <a:r>
              <a:rPr lang="ja-JP" altLang="en-US" dirty="0"/>
              <a:t>複合地区</a:t>
            </a:r>
            <a:r>
              <a:rPr lang="en-US" dirty="0"/>
              <a:t>US$150,000</a:t>
            </a:r>
          </a:p>
          <a:p>
            <a:pPr lvl="2">
              <a:lnSpc>
                <a:spcPct val="110000"/>
              </a:lnSpc>
              <a:spcAft>
                <a:spcPts val="1200"/>
              </a:spcAft>
            </a:pPr>
            <a:r>
              <a:rPr lang="ja-JP" altLang="en-US" dirty="0">
                <a:latin typeface="Arial"/>
                <a:cs typeface="Arial"/>
              </a:rPr>
              <a:t>最低交付金額</a:t>
            </a:r>
            <a:r>
              <a:rPr lang="en-US" dirty="0">
                <a:latin typeface="Arial"/>
                <a:cs typeface="Arial"/>
              </a:rPr>
              <a:t> US$10,000</a:t>
            </a:r>
          </a:p>
          <a:p>
            <a:pPr lvl="1">
              <a:lnSpc>
                <a:spcPct val="110000"/>
              </a:lnSpc>
            </a:pPr>
            <a:r>
              <a:rPr lang="ja-JP" altLang="en-US" b="1" dirty="0">
                <a:latin typeface="Arial"/>
                <a:cs typeface="Arial"/>
              </a:rPr>
              <a:t>促進交付金</a:t>
            </a:r>
            <a:r>
              <a:rPr lang="en-US" b="1" dirty="0">
                <a:latin typeface="Arial"/>
                <a:cs typeface="Arial"/>
              </a:rPr>
              <a:t> </a:t>
            </a:r>
            <a:r>
              <a:rPr lang="en-US" sz="1600" b="1" i="1" dirty="0">
                <a:latin typeface="Arial"/>
                <a:cs typeface="Arial"/>
              </a:rPr>
              <a:t>(</a:t>
            </a:r>
            <a:r>
              <a:rPr lang="ja-JP" altLang="en-US" sz="1600" b="1" i="1" dirty="0">
                <a:latin typeface="Arial"/>
                <a:cs typeface="Arial"/>
              </a:rPr>
              <a:t>ライオンズクエスト課が管理</a:t>
            </a:r>
            <a:r>
              <a:rPr lang="en-US" sz="1600" b="1" i="1" dirty="0">
                <a:latin typeface="Arial"/>
                <a:cs typeface="Arial"/>
              </a:rPr>
              <a:t>)</a:t>
            </a:r>
            <a:r>
              <a:rPr lang="en-US" sz="1600" b="1" i="1" dirty="0"/>
              <a:t/>
            </a:r>
            <a:br>
              <a:rPr lang="en-US" sz="1600" b="1" i="1" dirty="0"/>
            </a:br>
            <a:r>
              <a:rPr lang="ja-JP" altLang="en-US" dirty="0">
                <a:latin typeface="Arial"/>
                <a:cs typeface="Arial"/>
              </a:rPr>
              <a:t>情報提供セミナー</a:t>
            </a:r>
            <a:r>
              <a:rPr lang="en-US" altLang="ja-JP" dirty="0">
                <a:latin typeface="Arial"/>
                <a:cs typeface="Arial"/>
              </a:rPr>
              <a:t>/</a:t>
            </a:r>
            <a:r>
              <a:rPr lang="ja-JP" altLang="en-US" dirty="0">
                <a:latin typeface="Arial"/>
                <a:cs typeface="Arial"/>
              </a:rPr>
              <a:t>促進活動</a:t>
            </a:r>
            <a:endParaRPr lang="en-US" dirty="0">
              <a:latin typeface="Arial"/>
              <a:cs typeface="Arial"/>
            </a:endParaRPr>
          </a:p>
          <a:p>
            <a:pPr lvl="2">
              <a:lnSpc>
                <a:spcPct val="110000"/>
              </a:lnSpc>
              <a:spcAft>
                <a:spcPts val="1200"/>
              </a:spcAft>
            </a:pPr>
            <a:r>
              <a:rPr lang="en-US" dirty="0"/>
              <a:t>US$1,500</a:t>
            </a:r>
          </a:p>
          <a:p>
            <a:pPr lvl="1">
              <a:lnSpc>
                <a:spcPct val="110000"/>
              </a:lnSpc>
            </a:pPr>
            <a:r>
              <a:rPr lang="ja-JP" altLang="en-US" b="1" dirty="0">
                <a:latin typeface="Arial"/>
                <a:cs typeface="Arial"/>
              </a:rPr>
              <a:t>地域パートナーシップ交付金 </a:t>
            </a:r>
            <a:r>
              <a:rPr lang="en-US" sz="1600" b="1" i="1" dirty="0">
                <a:latin typeface="Arial"/>
                <a:cs typeface="Arial"/>
              </a:rPr>
              <a:t>(</a:t>
            </a:r>
            <a:r>
              <a:rPr lang="ja-JP" altLang="en-US" sz="1600" b="1" i="1" dirty="0">
                <a:latin typeface="Arial"/>
                <a:cs typeface="Arial"/>
              </a:rPr>
              <a:t>ライオンズクエスト課が管理</a:t>
            </a:r>
            <a:r>
              <a:rPr lang="en-US" sz="1600" b="1" i="1" dirty="0">
                <a:latin typeface="Arial"/>
                <a:cs typeface="Arial"/>
              </a:rPr>
              <a:t>)</a:t>
            </a:r>
            <a:r>
              <a:rPr lang="en-US" sz="1600" b="1" i="1" dirty="0"/>
              <a:t/>
            </a:r>
            <a:br>
              <a:rPr lang="en-US" sz="1600" b="1" i="1" dirty="0"/>
            </a:br>
            <a:r>
              <a:rPr lang="ja-JP" altLang="en-US" dirty="0">
                <a:latin typeface="Arial"/>
                <a:cs typeface="Arial"/>
              </a:rPr>
              <a:t>パイロット事業の実施</a:t>
            </a:r>
            <a:r>
              <a:rPr lang="en-US" altLang="ja-JP" dirty="0">
                <a:latin typeface="Arial"/>
                <a:cs typeface="Arial"/>
              </a:rPr>
              <a:t>/</a:t>
            </a:r>
            <a:r>
              <a:rPr lang="ja-JP" altLang="en-US" dirty="0">
                <a:latin typeface="Arial"/>
                <a:cs typeface="Arial"/>
              </a:rPr>
              <a:t>拡充</a:t>
            </a:r>
            <a:endParaRPr lang="en-US" dirty="0">
              <a:latin typeface="Arial"/>
              <a:cs typeface="Arial"/>
            </a:endParaRPr>
          </a:p>
          <a:p>
            <a:pPr lvl="2">
              <a:lnSpc>
                <a:spcPct val="110000"/>
              </a:lnSpc>
            </a:pPr>
            <a:r>
              <a:rPr lang="en-US" dirty="0"/>
              <a:t>US$15,000</a:t>
            </a:r>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a:xfrm>
            <a:off x="956267" y="388876"/>
            <a:ext cx="8653041" cy="665022"/>
          </a:xfrm>
        </p:spPr>
        <p:txBody>
          <a:bodyPr>
            <a:normAutofit/>
          </a:bodyPr>
          <a:lstStyle/>
          <a:p>
            <a:r>
              <a:rPr lang="ja-JP" altLang="en-US" dirty="0"/>
              <a:t>ライオンズクエスト交付金</a:t>
            </a:r>
            <a:endParaRPr lang="en-US" sz="3600" dirty="0"/>
          </a:p>
        </p:txBody>
      </p:sp>
      <p:pic>
        <p:nvPicPr>
          <p:cNvPr id="4" name="Picture 3" descr="A close up of a logo&#10;&#10;Description automatically generated">
            <a:extLst>
              <a:ext uri="{FF2B5EF4-FFF2-40B4-BE49-F238E27FC236}">
                <a16:creationId xmlns:a16="http://schemas.microsoft.com/office/drawing/2014/main" xmlns="" id="{7EFCC21E-9D35-BE41-8B78-0E6634D14CE9}"/>
              </a:ext>
            </a:extLst>
          </p:cNvPr>
          <p:cNvPicPr>
            <a:picLocks noChangeAspect="1"/>
          </p:cNvPicPr>
          <p:nvPr/>
        </p:nvPicPr>
        <p:blipFill>
          <a:blip r:embed="rId3"/>
          <a:stretch>
            <a:fillRect/>
          </a:stretch>
        </p:blipFill>
        <p:spPr>
          <a:xfrm>
            <a:off x="115019" y="277013"/>
            <a:ext cx="841248" cy="841248"/>
          </a:xfrm>
          <a:prstGeom prst="rect">
            <a:avLst/>
          </a:prstGeom>
        </p:spPr>
      </p:pic>
      <p:cxnSp>
        <p:nvCxnSpPr>
          <p:cNvPr id="15" name="Straight Connector 14">
            <a:extLst>
              <a:ext uri="{FF2B5EF4-FFF2-40B4-BE49-F238E27FC236}">
                <a16:creationId xmlns:a16="http://schemas.microsoft.com/office/drawing/2014/main" xmlns="" id="{CAB67CBB-DCBE-624B-8F2F-1057E5063730}"/>
              </a:ext>
            </a:extLst>
          </p:cNvPr>
          <p:cNvCxnSpPr>
            <a:cxnSpLocks/>
          </p:cNvCxnSpPr>
          <p:nvPr/>
        </p:nvCxnSpPr>
        <p:spPr>
          <a:xfrm>
            <a:off x="1059899"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47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535643" y="1262470"/>
            <a:ext cx="11370019" cy="4845048"/>
          </a:xfrm>
        </p:spPr>
        <p:txBody>
          <a:bodyPr>
            <a:normAutofit/>
          </a:bodyPr>
          <a:lstStyle/>
          <a:p>
            <a:pPr marL="0" lvl="0" indent="0">
              <a:lnSpc>
                <a:spcPct val="110000"/>
              </a:lnSpc>
              <a:buNone/>
              <a:defRPr/>
            </a:pPr>
            <a:r>
              <a:rPr lang="ja-JP" altLang="en-US" sz="1800" i="1" dirty="0">
                <a:solidFill>
                  <a:srgbClr val="FEFFFF"/>
                </a:solidFill>
              </a:rPr>
              <a:t>交付金額は案件毎に決定</a:t>
            </a:r>
            <a:r>
              <a:rPr lang="en-US" sz="1800" i="1" dirty="0">
                <a:solidFill>
                  <a:srgbClr val="FEFFFF"/>
                </a:solidFill>
              </a:rPr>
              <a:t>; </a:t>
            </a:r>
            <a:r>
              <a:rPr lang="en-US" altLang="ja-JP" sz="1800" i="1" dirty="0">
                <a:solidFill>
                  <a:srgbClr val="FEFFFF"/>
                </a:solidFill>
              </a:rPr>
              <a:t>LCIF</a:t>
            </a:r>
            <a:r>
              <a:rPr lang="ja-JP" altLang="en-US" sz="1800" i="1" dirty="0">
                <a:solidFill>
                  <a:srgbClr val="FEFFFF"/>
                </a:solidFill>
              </a:rPr>
              <a:t>への寄付金額に基づく</a:t>
            </a:r>
            <a:endParaRPr lang="en-US" sz="1800" i="1" dirty="0">
              <a:solidFill>
                <a:srgbClr val="FEFFFF"/>
              </a:solidFill>
            </a:endParaRPr>
          </a:p>
          <a:p>
            <a:pPr marL="0" lvl="0" indent="0">
              <a:lnSpc>
                <a:spcPct val="110000"/>
              </a:lnSpc>
              <a:buNone/>
              <a:defRPr/>
            </a:pPr>
            <a:r>
              <a:rPr lang="ja-JP" altLang="en-US" sz="2400" dirty="0">
                <a:solidFill>
                  <a:srgbClr val="FEFFFF"/>
                </a:solidFill>
              </a:rPr>
              <a:t>地域の様々な人道支援活動を支援</a:t>
            </a:r>
            <a:endParaRPr lang="en-US" sz="2400" dirty="0">
              <a:solidFill>
                <a:srgbClr val="FEFFFF"/>
              </a:solidFill>
            </a:endParaRPr>
          </a:p>
          <a:p>
            <a:pPr marL="0" lvl="0" indent="0">
              <a:lnSpc>
                <a:spcPct val="110000"/>
              </a:lnSpc>
              <a:buNone/>
              <a:defRPr/>
            </a:pPr>
            <a:endParaRPr lang="en-US" sz="2400" dirty="0"/>
          </a:p>
          <a:p>
            <a:pPr>
              <a:lnSpc>
                <a:spcPct val="100000"/>
              </a:lnSpc>
              <a:spcAft>
                <a:spcPts val="1800"/>
              </a:spcAft>
            </a:pPr>
            <a:r>
              <a:rPr lang="ja-JP" altLang="en-US" sz="2400" dirty="0"/>
              <a:t>様々な地域の社会奉仕事業を支援</a:t>
            </a:r>
            <a:endParaRPr lang="en-US" sz="2400" dirty="0"/>
          </a:p>
          <a:p>
            <a:pPr>
              <a:lnSpc>
                <a:spcPct val="100000"/>
              </a:lnSpc>
              <a:spcAft>
                <a:spcPts val="1800"/>
              </a:spcAft>
            </a:pPr>
            <a:r>
              <a:rPr lang="ja-JP" altLang="en-US" sz="2400" dirty="0"/>
              <a:t>地区は</a:t>
            </a:r>
            <a:r>
              <a:rPr lang="en-US" altLang="ja-JP" sz="2400" dirty="0"/>
              <a:t>1</a:t>
            </a:r>
            <a:r>
              <a:rPr lang="ja-JP" altLang="en-US" sz="2400" dirty="0"/>
              <a:t>万ドル以上、クラブは</a:t>
            </a:r>
            <a:r>
              <a:rPr lang="en-US" altLang="ja-JP" sz="2400" dirty="0"/>
              <a:t>5</a:t>
            </a:r>
            <a:r>
              <a:rPr lang="ja-JP" altLang="en-US" sz="2400" dirty="0"/>
              <a:t>千ドル以上を</a:t>
            </a:r>
            <a:r>
              <a:rPr lang="en-US" altLang="ja-JP" sz="2400" dirty="0"/>
              <a:t>LCIF</a:t>
            </a:r>
            <a:r>
              <a:rPr lang="ja-JP" altLang="en-US" sz="2400" dirty="0"/>
              <a:t>に寄付すると、翌年に寄付金額の</a:t>
            </a:r>
            <a:r>
              <a:rPr lang="en-US" sz="2400" b="1" dirty="0">
                <a:solidFill>
                  <a:schemeClr val="accent2"/>
                </a:solidFill>
              </a:rPr>
              <a:t>15%</a:t>
            </a:r>
            <a:r>
              <a:rPr lang="ja-JP" altLang="en-US" sz="2400" b="1" dirty="0">
                <a:solidFill>
                  <a:schemeClr val="accent2"/>
                </a:solidFill>
              </a:rPr>
              <a:t>を</a:t>
            </a:r>
            <a:r>
              <a:rPr lang="ja-JP" altLang="en-US" sz="2400" b="1" u="sng" dirty="0">
                <a:solidFill>
                  <a:srgbClr val="FFFF00"/>
                </a:solidFill>
              </a:rPr>
              <a:t>交付金として使用する</a:t>
            </a:r>
            <a:r>
              <a:rPr lang="ja-JP" altLang="en-US" sz="2400" b="1" dirty="0">
                <a:solidFill>
                  <a:schemeClr val="accent2"/>
                </a:solidFill>
              </a:rPr>
              <a:t>ことができる</a:t>
            </a:r>
            <a:endParaRPr lang="en-US" sz="2400" b="1" dirty="0">
              <a:solidFill>
                <a:schemeClr val="accent2"/>
              </a:solidFill>
            </a:endParaRPr>
          </a:p>
          <a:p>
            <a:pPr>
              <a:lnSpc>
                <a:spcPct val="100000"/>
              </a:lnSpc>
              <a:spcAft>
                <a:spcPts val="1800"/>
              </a:spcAft>
            </a:pPr>
            <a:r>
              <a:rPr lang="ja-JP" altLang="en-US" sz="2400" dirty="0"/>
              <a:t>他の</a:t>
            </a:r>
            <a:r>
              <a:rPr lang="en-US" altLang="ja-JP" sz="2400" dirty="0"/>
              <a:t>LCIF</a:t>
            </a:r>
            <a:r>
              <a:rPr lang="ja-JP" altLang="en-US" sz="2400" dirty="0"/>
              <a:t>交付金プログラムのマッチング資金に活用できる</a:t>
            </a:r>
            <a:endParaRPr lang="en-US" sz="2400" dirty="0"/>
          </a:p>
          <a:p>
            <a:pPr marL="0" indent="0">
              <a:lnSpc>
                <a:spcPct val="100000"/>
              </a:lnSpc>
              <a:spcAft>
                <a:spcPts val="1800"/>
              </a:spcAft>
              <a:buNone/>
            </a:pPr>
            <a:endParaRPr lang="en-US" sz="2400" dirty="0"/>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a:xfrm>
            <a:off x="410819" y="365126"/>
            <a:ext cx="11049836" cy="665022"/>
          </a:xfrm>
        </p:spPr>
        <p:txBody>
          <a:bodyPr>
            <a:normAutofit/>
          </a:bodyPr>
          <a:lstStyle/>
          <a:p>
            <a:r>
              <a:rPr lang="ja-JP" altLang="en-US" dirty="0"/>
              <a:t>地区及びクラブシェアリング交付金</a:t>
            </a:r>
            <a:endParaRPr lang="en-US" sz="3600" dirty="0"/>
          </a:p>
        </p:txBody>
      </p:sp>
      <p:pic>
        <p:nvPicPr>
          <p:cNvPr id="9" name="Picture 8" descr="A close up of a sign&#10;&#10;Description automatically generated">
            <a:extLst>
              <a:ext uri="{FF2B5EF4-FFF2-40B4-BE49-F238E27FC236}">
                <a16:creationId xmlns:a16="http://schemas.microsoft.com/office/drawing/2014/main" xmlns="" id="{92B1B5A9-C180-8143-86BD-520F6AB37CBD}"/>
              </a:ext>
            </a:extLst>
          </p:cNvPr>
          <p:cNvPicPr>
            <a:picLocks noChangeAspect="1"/>
          </p:cNvPicPr>
          <p:nvPr/>
        </p:nvPicPr>
        <p:blipFill>
          <a:blip r:embed="rId3"/>
          <a:stretch>
            <a:fillRect/>
          </a:stretch>
        </p:blipFill>
        <p:spPr>
          <a:xfrm>
            <a:off x="351002" y="5846383"/>
            <a:ext cx="887861" cy="841248"/>
          </a:xfrm>
          <a:prstGeom prst="rect">
            <a:avLst/>
          </a:prstGeom>
        </p:spPr>
      </p:pic>
      <p:cxnSp>
        <p:nvCxnSpPr>
          <p:cNvPr id="15" name="Straight Connector 14">
            <a:extLst>
              <a:ext uri="{FF2B5EF4-FFF2-40B4-BE49-F238E27FC236}">
                <a16:creationId xmlns:a16="http://schemas.microsoft.com/office/drawing/2014/main" xmlns="" id="{D189686F-26CC-204B-B529-17C320D31474}"/>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52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5716C-8704-4F46-8AF2-B21CA7E121D1}"/>
              </a:ext>
            </a:extLst>
          </p:cNvPr>
          <p:cNvSpPr>
            <a:spLocks noGrp="1"/>
          </p:cNvSpPr>
          <p:nvPr>
            <p:ph type="title"/>
          </p:nvPr>
        </p:nvSpPr>
        <p:spPr/>
        <p:txBody>
          <a:bodyPr/>
          <a:lstStyle/>
          <a:p>
            <a:r>
              <a:rPr lang="ja-JP" altLang="en-US" dirty="0"/>
              <a:t>シェアリング交付金の申請要件</a:t>
            </a:r>
            <a:endParaRPr lang="en-US" dirty="0"/>
          </a:p>
        </p:txBody>
      </p:sp>
      <p:sp>
        <p:nvSpPr>
          <p:cNvPr id="14" name="Rectangle 13">
            <a:extLst>
              <a:ext uri="{FF2B5EF4-FFF2-40B4-BE49-F238E27FC236}">
                <a16:creationId xmlns:a16="http://schemas.microsoft.com/office/drawing/2014/main" xmlns="" id="{4FFF78A1-00B9-0440-B107-9CDD1D41B97F}"/>
              </a:ext>
            </a:extLst>
          </p:cNvPr>
          <p:cNvSpPr/>
          <p:nvPr/>
        </p:nvSpPr>
        <p:spPr>
          <a:xfrm>
            <a:off x="0" y="63906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food, drawing&#10;&#10;Description automatically generated">
            <a:extLst>
              <a:ext uri="{FF2B5EF4-FFF2-40B4-BE49-F238E27FC236}">
                <a16:creationId xmlns:a16="http://schemas.microsoft.com/office/drawing/2014/main" xmlns="" id="{0ED212D6-1D92-8F44-8FB1-5C65CA8A6C1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448423"/>
            <a:ext cx="1378746" cy="402594"/>
          </a:xfrm>
          <a:prstGeom prst="rect">
            <a:avLst/>
          </a:prstGeom>
        </p:spPr>
      </p:pic>
      <p:grpSp>
        <p:nvGrpSpPr>
          <p:cNvPr id="16" name="Group 15">
            <a:extLst>
              <a:ext uri="{FF2B5EF4-FFF2-40B4-BE49-F238E27FC236}">
                <a16:creationId xmlns:a16="http://schemas.microsoft.com/office/drawing/2014/main" xmlns="" id="{1E49DCA1-0939-A24C-AAB9-0B6925326F2D}"/>
              </a:ext>
            </a:extLst>
          </p:cNvPr>
          <p:cNvGrpSpPr/>
          <p:nvPr/>
        </p:nvGrpSpPr>
        <p:grpSpPr>
          <a:xfrm>
            <a:off x="11273010" y="6466840"/>
            <a:ext cx="125096" cy="365760"/>
            <a:chOff x="9970956" y="6416040"/>
            <a:chExt cx="125096" cy="365760"/>
          </a:xfrm>
        </p:grpSpPr>
        <p:cxnSp>
          <p:nvCxnSpPr>
            <p:cNvPr id="17" name="Straight Connector 16">
              <a:extLst>
                <a:ext uri="{FF2B5EF4-FFF2-40B4-BE49-F238E27FC236}">
                  <a16:creationId xmlns:a16="http://schemas.microsoft.com/office/drawing/2014/main" xmlns="" id="{D50F0F9B-BE80-1C40-9DA3-26D74413C64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02A60F9-9391-0945-B40B-CC735B87C81C}"/>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xmlns="" id="{19BC18DC-249C-D049-92B5-C89F2A53B494}"/>
              </a:ext>
            </a:extLst>
          </p:cNvPr>
          <p:cNvSpPr txBox="1">
            <a:spLocks/>
          </p:cNvSpPr>
          <p:nvPr/>
        </p:nvSpPr>
        <p:spPr>
          <a:xfrm>
            <a:off x="11565313" y="64858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29</a:t>
            </a:fld>
            <a:endParaRPr lang="en-US" sz="1400" dirty="0">
              <a:solidFill>
                <a:schemeClr val="bg1"/>
              </a:solidFill>
            </a:endParaRPr>
          </a:p>
        </p:txBody>
      </p:sp>
      <p:sp>
        <p:nvSpPr>
          <p:cNvPr id="3" name="Text Placeholder 2">
            <a:extLst>
              <a:ext uri="{FF2B5EF4-FFF2-40B4-BE49-F238E27FC236}">
                <a16:creationId xmlns:a16="http://schemas.microsoft.com/office/drawing/2014/main" xmlns="" id="{307BF1E5-24E5-0A4A-8FA2-040AD5C8DB8A}"/>
              </a:ext>
            </a:extLst>
          </p:cNvPr>
          <p:cNvSpPr>
            <a:spLocks noGrp="1"/>
          </p:cNvSpPr>
          <p:nvPr>
            <p:ph type="body" sz="quarter" idx="13"/>
          </p:nvPr>
        </p:nvSpPr>
        <p:spPr>
          <a:xfrm>
            <a:off x="410818" y="1331088"/>
            <a:ext cx="8963770" cy="4845873"/>
          </a:xfrm>
        </p:spPr>
        <p:txBody>
          <a:bodyPr>
            <a:normAutofit/>
          </a:bodyPr>
          <a:lstStyle/>
          <a:p>
            <a:pPr marL="346075" lvl="1" indent="-334963">
              <a:lnSpc>
                <a:spcPct val="100000"/>
              </a:lnSpc>
              <a:spcBef>
                <a:spcPts val="0"/>
              </a:spcBef>
              <a:defRPr/>
            </a:pPr>
            <a:r>
              <a:rPr lang="ja-JP" altLang="en-US" dirty="0">
                <a:solidFill>
                  <a:srgbClr val="FFFFFF"/>
                </a:solidFill>
              </a:rPr>
              <a:t>最低限の寄付額基準を達成したクラブや地区は、シェアリング交付金申請可能額として寄付金額の</a:t>
            </a:r>
            <a:r>
              <a:rPr lang="en-US" altLang="ja-JP" dirty="0">
                <a:solidFill>
                  <a:srgbClr val="FFFFFF"/>
                </a:solidFill>
              </a:rPr>
              <a:t>15</a:t>
            </a:r>
            <a:r>
              <a:rPr lang="ja-JP" altLang="en-US" dirty="0">
                <a:solidFill>
                  <a:srgbClr val="FFFFFF"/>
                </a:solidFill>
              </a:rPr>
              <a:t>％を受け取ることができる。</a:t>
            </a:r>
            <a:endParaRPr lang="en-US" dirty="0">
              <a:solidFill>
                <a:srgbClr val="FFFFFF"/>
              </a:solidFill>
            </a:endParaRPr>
          </a:p>
          <a:p>
            <a:pPr marL="346075" lvl="1" indent="-334963">
              <a:lnSpc>
                <a:spcPct val="100000"/>
              </a:lnSpc>
              <a:spcBef>
                <a:spcPts val="0"/>
              </a:spcBef>
              <a:defRPr/>
            </a:pPr>
            <a:endParaRPr lang="en-US" dirty="0">
              <a:solidFill>
                <a:srgbClr val="FFFFFF"/>
              </a:solidFill>
            </a:endParaRPr>
          </a:p>
          <a:p>
            <a:pPr marL="346075" lvl="1" indent="-334963">
              <a:lnSpc>
                <a:spcPct val="100000"/>
              </a:lnSpc>
              <a:spcBef>
                <a:spcPts val="0"/>
              </a:spcBef>
              <a:defRPr/>
            </a:pPr>
            <a:r>
              <a:rPr lang="ja-JP" altLang="en-US" dirty="0">
                <a:solidFill>
                  <a:srgbClr val="FFFFFF"/>
                </a:solidFill>
              </a:rPr>
              <a:t>寄付額の最低基準は単年度毎に達成しなければならない。</a:t>
            </a:r>
            <a:endParaRPr lang="en-US" dirty="0">
              <a:solidFill>
                <a:srgbClr val="FFFFFF"/>
              </a:solidFill>
            </a:endParaRPr>
          </a:p>
          <a:p>
            <a:pPr marL="346075" lvl="1" indent="-334963">
              <a:lnSpc>
                <a:spcPct val="100000"/>
              </a:lnSpc>
              <a:spcBef>
                <a:spcPts val="0"/>
              </a:spcBef>
              <a:buNone/>
              <a:defRPr/>
            </a:pPr>
            <a:endParaRPr lang="en-US" dirty="0">
              <a:solidFill>
                <a:srgbClr val="FFFFFF"/>
              </a:solidFill>
            </a:endParaRPr>
          </a:p>
          <a:p>
            <a:pPr marL="346075" lvl="1" indent="-334963">
              <a:lnSpc>
                <a:spcPct val="100000"/>
              </a:lnSpc>
              <a:spcBef>
                <a:spcPts val="0"/>
              </a:spcBef>
              <a:defRPr/>
            </a:pPr>
            <a:r>
              <a:rPr lang="en-US" altLang="ja-JP" dirty="0">
                <a:solidFill>
                  <a:srgbClr val="FFFFFF"/>
                </a:solidFill>
              </a:rPr>
              <a:t>LCIF</a:t>
            </a:r>
            <a:r>
              <a:rPr lang="ja-JP" altLang="en-US" dirty="0">
                <a:solidFill>
                  <a:srgbClr val="FFFFFF"/>
                </a:solidFill>
              </a:rPr>
              <a:t>の寄付は、奉仕に力を基金、もっとも高いニーズがある分野、あるいは一般寄付のいずれかに行われなければならない。</a:t>
            </a:r>
            <a:endParaRPr lang="en-US" dirty="0">
              <a:solidFill>
                <a:srgbClr val="FFFFFF"/>
              </a:solidFill>
            </a:endParaRPr>
          </a:p>
          <a:p>
            <a:pPr marL="808038" lvl="2" indent="-312738">
              <a:lnSpc>
                <a:spcPct val="100000"/>
              </a:lnSpc>
              <a:spcBef>
                <a:spcPts val="0"/>
              </a:spcBef>
              <a:defRPr/>
            </a:pPr>
            <a:r>
              <a:rPr lang="ja-JP" altLang="en-US" dirty="0">
                <a:solidFill>
                  <a:srgbClr val="FFFFFF"/>
                </a:solidFill>
              </a:rPr>
              <a:t>用途指定寄付は除外される。</a:t>
            </a:r>
            <a:endParaRPr lang="en-US" dirty="0">
              <a:solidFill>
                <a:srgbClr val="FFFFFF"/>
              </a:solidFill>
            </a:endParaRPr>
          </a:p>
        </p:txBody>
      </p:sp>
      <p:cxnSp>
        <p:nvCxnSpPr>
          <p:cNvPr id="19" name="Straight Connector 18">
            <a:extLst>
              <a:ext uri="{FF2B5EF4-FFF2-40B4-BE49-F238E27FC236}">
                <a16:creationId xmlns:a16="http://schemas.microsoft.com/office/drawing/2014/main" xmlns="" id="{0E3E90DF-9426-EC45-9969-6AEBF739506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45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77978-F00C-0051-8316-7F1183D1B1B8}"/>
              </a:ext>
            </a:extLst>
          </p:cNvPr>
          <p:cNvSpPr>
            <a:spLocks noGrp="1"/>
          </p:cNvSpPr>
          <p:nvPr>
            <p:ph type="ctrTitle"/>
          </p:nvPr>
        </p:nvSpPr>
        <p:spPr/>
        <p:txBody>
          <a:bodyPr>
            <a:normAutofit/>
          </a:bodyPr>
          <a:lstStyle/>
          <a:p>
            <a:r>
              <a:rPr lang="ja-JP" altLang="en-US" dirty="0">
                <a:solidFill>
                  <a:schemeClr val="tx2">
                    <a:lumMod val="50000"/>
                  </a:schemeClr>
                </a:solidFill>
              </a:rPr>
              <a:t>交付金プログラム</a:t>
            </a:r>
            <a:r>
              <a:rPr lang="en-US" altLang="ja-JP" dirty="0">
                <a:solidFill>
                  <a:schemeClr val="tx2">
                    <a:lumMod val="50000"/>
                  </a:schemeClr>
                </a:solidFill>
              </a:rPr>
              <a:t/>
            </a:r>
            <a:br>
              <a:rPr lang="en-US" altLang="ja-JP" dirty="0">
                <a:solidFill>
                  <a:schemeClr val="tx2">
                    <a:lumMod val="50000"/>
                  </a:schemeClr>
                </a:solidFill>
              </a:rPr>
            </a:br>
            <a:r>
              <a:rPr lang="ja-JP" altLang="en-US" dirty="0">
                <a:solidFill>
                  <a:schemeClr val="tx2">
                    <a:lumMod val="50000"/>
                  </a:schemeClr>
                </a:solidFill>
              </a:rPr>
              <a:t>目的と概要</a:t>
            </a:r>
            <a:endParaRPr lang="en-US" dirty="0">
              <a:solidFill>
                <a:schemeClr val="tx2">
                  <a:lumMod val="50000"/>
                </a:schemeClr>
              </a:solidFill>
            </a:endParaRPr>
          </a:p>
        </p:txBody>
      </p:sp>
      <p:sp>
        <p:nvSpPr>
          <p:cNvPr id="5" name="Subtitle 4">
            <a:extLst>
              <a:ext uri="{FF2B5EF4-FFF2-40B4-BE49-F238E27FC236}">
                <a16:creationId xmlns:a16="http://schemas.microsoft.com/office/drawing/2014/main" xmlns="" id="{CA8F7E50-369E-5E1F-3CBC-1FA7F2C0531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96566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xmlns="" id="{535DCFF5-5A25-48DA-AF2F-C12A05CAD465}"/>
              </a:ext>
            </a:extLst>
          </p:cNvPr>
          <p:cNvSpPr txBox="1">
            <a:spLocks/>
          </p:cNvSpPr>
          <p:nvPr/>
        </p:nvSpPr>
        <p:spPr>
          <a:xfrm>
            <a:off x="804671" y="593375"/>
            <a:ext cx="10925367" cy="5639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660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mj-cs"/>
              </a:rPr>
              <a:t>シェアリング交付金－利用上の注意</a:t>
            </a:r>
            <a:endParaRPr kumimoji="0" lang="en-US" altLang="ja-JP" sz="32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ja-JP" altLang="en-US" sz="32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mj-cs"/>
            </a:endParaRPr>
          </a:p>
        </p:txBody>
      </p:sp>
      <p:sp>
        <p:nvSpPr>
          <p:cNvPr id="4" name="Content Placeholder 2">
            <a:extLst>
              <a:ext uri="{FF2B5EF4-FFF2-40B4-BE49-F238E27FC236}">
                <a16:creationId xmlns:a16="http://schemas.microsoft.com/office/drawing/2014/main" xmlns="" id="{5A888D70-5511-4EEF-B8AD-84AA64E7C458}"/>
              </a:ext>
            </a:extLst>
          </p:cNvPr>
          <p:cNvSpPr txBox="1">
            <a:spLocks/>
          </p:cNvSpPr>
          <p:nvPr/>
        </p:nvSpPr>
        <p:spPr>
          <a:xfrm>
            <a:off x="1293529" y="1180149"/>
            <a:ext cx="10615102" cy="535638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338D"/>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ja-JP" altLang="en-US" sz="2000" b="0" i="0" u="none" strike="noStrike" kern="1200" cap="none" spc="0" normalizeH="0" baseline="0" noProof="0" dirty="0">
              <a:ln>
                <a:noFill/>
              </a:ln>
              <a:solidFill>
                <a:srgbClr val="00338D"/>
              </a:solidFill>
              <a:effectLst/>
              <a:uLnTx/>
              <a:uFillTx/>
              <a:latin typeface="メイリオ" panose="020B0604030504040204" pitchFamily="34" charset="-128"/>
              <a:ea typeface="メイリオ" panose="020B0604030504040204" pitchFamily="34" charset="-128"/>
              <a:cs typeface="+mn-cs"/>
            </a:endParaRPr>
          </a:p>
        </p:txBody>
      </p:sp>
      <p:sp>
        <p:nvSpPr>
          <p:cNvPr id="5" name="Content Placeholder 2">
            <a:extLst>
              <a:ext uri="{FF2B5EF4-FFF2-40B4-BE49-F238E27FC236}">
                <a16:creationId xmlns:a16="http://schemas.microsoft.com/office/drawing/2014/main" xmlns="" id="{380962CE-6286-41CA-B286-78597336EAE5}"/>
              </a:ext>
            </a:extLst>
          </p:cNvPr>
          <p:cNvSpPr txBox="1">
            <a:spLocks/>
          </p:cNvSpPr>
          <p:nvPr/>
        </p:nvSpPr>
        <p:spPr>
          <a:xfrm>
            <a:off x="804672" y="1122012"/>
            <a:ext cx="11103960" cy="455583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ja-JP" altLang="en-US" sz="2400" b="1" i="0" u="none" strike="noStrike" kern="1200" cap="none" spc="0" normalizeH="0" baseline="0" noProof="0" dirty="0">
                <a:ln>
                  <a:noFill/>
                </a:ln>
                <a:solidFill>
                  <a:srgbClr val="FFFF00"/>
                </a:solidFill>
                <a:effectLst/>
                <a:uLnTx/>
                <a:uFillTx/>
                <a:latin typeface="メイリオ" panose="020B0604030504040204" pitchFamily="34" charset="-128"/>
                <a:ea typeface="メイリオ" panose="020B0604030504040204" pitchFamily="34" charset="-128"/>
                <a:cs typeface="Times New Roman" panose="02020603050405020304" pitchFamily="18" charset="0"/>
              </a:rPr>
              <a:t>下記のような事業は、交付金が使えない場合もあります。早めにご相談ください</a:t>
            </a:r>
            <a:endParaRPr kumimoji="0" lang="en-US" altLang="ja-JP" sz="2400" b="1" i="0" u="none" strike="noStrike" kern="1200" cap="none" spc="0" normalizeH="0" baseline="0" noProof="0" dirty="0">
              <a:ln>
                <a:noFill/>
              </a:ln>
              <a:solidFill>
                <a:srgbClr val="FFFF00"/>
              </a:solidFill>
              <a:effectLst/>
              <a:uLnTx/>
              <a:uFillTx/>
              <a:latin typeface="メイリオ" panose="020B0604030504040204" pitchFamily="34" charset="-128"/>
              <a:ea typeface="メイリオ" panose="020B0604030504040204" pitchFamily="34" charset="-128"/>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altLang="ja-JP" sz="2400" b="1" i="0" u="none" strike="noStrike" kern="1200" cap="none" spc="0" normalizeH="0" baseline="0" noProof="0" dirty="0">
              <a:ln>
                <a:noFill/>
              </a:ln>
              <a:solidFill>
                <a:srgbClr val="FFFF00"/>
              </a:solidFill>
              <a:effectLst/>
              <a:uLnTx/>
              <a:uFillTx/>
              <a:latin typeface="メイリオ" panose="020B0604030504040204" pitchFamily="34" charset="-128"/>
              <a:ea typeface="メイリオ" panose="020B0604030504040204" pitchFamily="34" charset="-128"/>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ja-JP" altLang="en-US" sz="24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Times New Roman" panose="02020603050405020304" pitchFamily="18" charset="0"/>
              </a:rPr>
              <a:t>観光資源やツーリズムが主目的となるような事業</a:t>
            </a:r>
            <a:endParaRPr kumimoji="0" lang="en-US" altLang="ja-JP" sz="24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ja-JP" altLang="en-US" sz="24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Times New Roman" panose="02020603050405020304" pitchFamily="18" charset="0"/>
              </a:rPr>
              <a:t>自治体が自らの予算で行うことが当然とみなされる事業</a:t>
            </a:r>
            <a:endParaRPr kumimoji="0" lang="en-US" altLang="ja-JP" sz="24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ja-JP" altLang="en-US" sz="24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Times New Roman" panose="02020603050405020304" pitchFamily="18" charset="0"/>
              </a:rPr>
              <a:t>ライオンズ会員が受益者・交付金の主な対象となるような事業</a:t>
            </a:r>
            <a:endParaRPr kumimoji="0" lang="en-US" altLang="ja-JP" sz="24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endParaRPr kumimoji="0" lang="en-US" altLang="ja-JP" sz="24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ja-JP" altLang="en-US" sz="2400" b="1" i="0" u="none" strike="noStrike" kern="1200" cap="none" spc="0" normalizeH="0" baseline="0" noProof="0" dirty="0">
                <a:ln>
                  <a:noFill/>
                </a:ln>
                <a:solidFill>
                  <a:srgbClr val="FFFFFF"/>
                </a:solidFill>
                <a:effectLst/>
                <a:uLnTx/>
                <a:uFillTx/>
                <a:latin typeface="Century Gothic" panose="020F0302020204030204"/>
                <a:ea typeface="メイリオ" panose="020B0604030504040204" pitchFamily="34" charset="-128"/>
                <a:cs typeface="Times New Roman" panose="02020603050405020304" pitchFamily="18" charset="0"/>
              </a:rPr>
              <a:t>ライオンズクラブのプロモーションが中心または主な部分を占めるような事業</a:t>
            </a:r>
            <a:endPar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ja-JP" altLang="en-US" sz="2800" b="1" i="0" u="none" strike="noStrike" kern="1200" cap="none" spc="0" normalizeH="0" baseline="0" noProof="0" dirty="0">
              <a:ln>
                <a:noFill/>
              </a:ln>
              <a:solidFill>
                <a:srgbClr val="00338D"/>
              </a:solidFill>
              <a:effectLst/>
              <a:uLnTx/>
              <a:uFillTx/>
              <a:latin typeface="メイリオ" panose="020B0604030504040204" pitchFamily="34" charset="-128"/>
              <a:ea typeface="メイリオ" panose="020B0604030504040204" pitchFamily="34" charset="-128"/>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ja-JP" altLang="en-US" sz="2800" b="1" i="0" u="none" strike="noStrike" kern="1200" cap="none" spc="0" normalizeH="0" baseline="0" noProof="0" dirty="0">
              <a:ln>
                <a:noFill/>
              </a:ln>
              <a:solidFill>
                <a:srgbClr val="00338D"/>
              </a:solidFill>
              <a:effectLst/>
              <a:uLnTx/>
              <a:uFillTx/>
              <a:latin typeface="メイリオ" panose="020B0604030504040204" pitchFamily="34" charset="-128"/>
              <a:ea typeface="メイリオ" panose="020B0604030504040204" pitchFamily="34" charset="-128"/>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338D"/>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ja-JP" altLang="en-US" sz="2000" b="0" i="0" u="none" strike="noStrike" kern="1200" cap="none" spc="0" normalizeH="0" baseline="0" noProof="0" dirty="0">
              <a:ln>
                <a:noFill/>
              </a:ln>
              <a:solidFill>
                <a:srgbClr val="00338D"/>
              </a:solidFill>
              <a:effectLst/>
              <a:uLnTx/>
              <a:uFillTx/>
              <a:latin typeface="メイリオ" panose="020B0604030504040204" pitchFamily="34" charset="-128"/>
              <a:ea typeface="メイリオ" panose="020B0604030504040204" pitchFamily="34" charset="-128"/>
              <a:cs typeface="+mn-cs"/>
            </a:endParaRPr>
          </a:p>
        </p:txBody>
      </p:sp>
    </p:spTree>
    <p:extLst>
      <p:ext uri="{BB962C8B-B14F-4D97-AF65-F5344CB8AC3E}">
        <p14:creationId xmlns:p14="http://schemas.microsoft.com/office/powerpoint/2010/main" val="1811574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xmlns="" id="{A879868D-71A9-7F4B-9C04-111FFAB18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62" b="7032"/>
          <a:stretch/>
        </p:blipFill>
        <p:spPr>
          <a:xfrm>
            <a:off x="14436" y="0"/>
            <a:ext cx="12163125" cy="6858000"/>
          </a:xfrm>
          <a:prstGeom prst="rect">
            <a:avLst/>
          </a:prstGeom>
        </p:spPr>
      </p:pic>
      <p:sp>
        <p:nvSpPr>
          <p:cNvPr id="15" name="Background - Overlay">
            <a:extLst>
              <a:ext uri="{FF2B5EF4-FFF2-40B4-BE49-F238E27FC236}">
                <a16:creationId xmlns:a16="http://schemas.microsoft.com/office/drawing/2014/main" xmlns="" id="{A10D70B0-DD55-5D4B-BDBD-FDCDC75BCA35}"/>
              </a:ext>
            </a:extLst>
          </p:cNvPr>
          <p:cNvSpPr/>
          <p:nvPr/>
        </p:nvSpPr>
        <p:spPr>
          <a:xfrm>
            <a:off x="-26546" y="3597"/>
            <a:ext cx="12192002" cy="6858000"/>
          </a:xfrm>
          <a:prstGeom prst="rect">
            <a:avLst/>
          </a:prstGeom>
          <a:solidFill>
            <a:srgbClr val="191B1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MS PGothic" panose="020B0600070205080204" pitchFamily="34" charset="-128"/>
              <a:ea typeface="MS PGothic" panose="020B0600070205080204" pitchFamily="34" charset="-128"/>
              <a:cs typeface="+mn-cs"/>
            </a:endParaRPr>
          </a:p>
        </p:txBody>
      </p:sp>
      <p:pic>
        <p:nvPicPr>
          <p:cNvPr id="8" name="Picture 7">
            <a:extLst>
              <a:ext uri="{FF2B5EF4-FFF2-40B4-BE49-F238E27FC236}">
                <a16:creationId xmlns:a16="http://schemas.microsoft.com/office/drawing/2014/main" xmlns="" id="{8558F178-15F0-C444-B523-FCA9274DAB38}"/>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xmlns="" id="{966E13A8-B268-9A44-9183-C2771FD6E8F2}"/>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0" name="Picture 9">
            <a:extLst>
              <a:ext uri="{FF2B5EF4-FFF2-40B4-BE49-F238E27FC236}">
                <a16:creationId xmlns:a16="http://schemas.microsoft.com/office/drawing/2014/main" xmlns="" id="{855DD434-F6BD-994F-91CC-EB9039C6A46B}"/>
              </a:ext>
            </a:extLst>
          </p:cNvPr>
          <p:cNvPicPr>
            <a:picLocks noChangeAspect="1"/>
          </p:cNvPicPr>
          <p:nvPr/>
        </p:nvPicPr>
        <p:blipFill>
          <a:blip r:embed="rId5"/>
          <a:srcRect/>
          <a:stretch/>
        </p:blipFill>
        <p:spPr>
          <a:xfrm>
            <a:off x="273388" y="6114917"/>
            <a:ext cx="2755897" cy="463609"/>
          </a:xfrm>
          <a:prstGeom prst="rect">
            <a:avLst/>
          </a:prstGeom>
        </p:spPr>
      </p:pic>
      <p:sp>
        <p:nvSpPr>
          <p:cNvPr id="11" name="Text Placeholder 1">
            <a:extLst>
              <a:ext uri="{FF2B5EF4-FFF2-40B4-BE49-F238E27FC236}">
                <a16:creationId xmlns:a16="http://schemas.microsoft.com/office/drawing/2014/main" xmlns="" id="{E0099078-B908-554E-9E2F-C449E2B64002}"/>
              </a:ext>
            </a:extLst>
          </p:cNvPr>
          <p:cNvSpPr txBox="1">
            <a:spLocks/>
          </p:cNvSpPr>
          <p:nvPr/>
        </p:nvSpPr>
        <p:spPr>
          <a:xfrm>
            <a:off x="789708" y="614303"/>
            <a:ext cx="10910455"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1" lang="ja-JP" altLang="en-US" sz="2600" b="1"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rPr>
              <a:t>シェアリング交付金対象にはならない可能性が高い事業・注意が必要な事業</a:t>
            </a:r>
            <a:endParaRPr kumimoji="1" lang="ja-JP" altLang="en-US" sz="2600" b="1" i="0" u="none"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sp>
        <p:nvSpPr>
          <p:cNvPr id="12" name="Rectangle 11">
            <a:extLst>
              <a:ext uri="{FF2B5EF4-FFF2-40B4-BE49-F238E27FC236}">
                <a16:creationId xmlns:a16="http://schemas.microsoft.com/office/drawing/2014/main" xmlns="" id="{CF92EBA6-1693-AB46-AD28-2097CA584915}"/>
              </a:ext>
            </a:extLst>
          </p:cNvPr>
          <p:cNvSpPr/>
          <p:nvPr/>
        </p:nvSpPr>
        <p:spPr>
          <a:xfrm>
            <a:off x="5493302" y="120629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S Mincho"/>
              <a:cs typeface="+mn-cs"/>
            </a:endParaRPr>
          </a:p>
        </p:txBody>
      </p:sp>
      <p:sp>
        <p:nvSpPr>
          <p:cNvPr id="14" name="Page Number - Blue">
            <a:extLst>
              <a:ext uri="{FF2B5EF4-FFF2-40B4-BE49-F238E27FC236}">
                <a16:creationId xmlns:a16="http://schemas.microsoft.com/office/drawing/2014/main" xmlns="" id="{C34FBCE6-C308-3341-82E3-754E9973B5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7" name="TextBox 16">
            <a:extLst>
              <a:ext uri="{FF2B5EF4-FFF2-40B4-BE49-F238E27FC236}">
                <a16:creationId xmlns:a16="http://schemas.microsoft.com/office/drawing/2014/main" xmlns="" id="{A64ED1DD-7381-3E48-8C07-52F804AA508B}"/>
              </a:ext>
            </a:extLst>
          </p:cNvPr>
          <p:cNvSpPr txBox="1"/>
          <p:nvPr/>
        </p:nvSpPr>
        <p:spPr>
          <a:xfrm>
            <a:off x="182053" y="2432469"/>
            <a:ext cx="11811000" cy="2492990"/>
          </a:xfrm>
          <a:prstGeom prst="rect">
            <a:avLst/>
          </a:prstGeom>
          <a:noFill/>
          <a:ln>
            <a:noFill/>
          </a:ln>
        </p:spPr>
        <p:txBody>
          <a:bodyPr wrap="square" rtlCol="0" anchor="ctr">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28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28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28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ja-JP" altLang="en-US" sz="36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36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xmlns="" id="{7F86565A-7B16-4B60-B5AF-216D0CD022AF}"/>
              </a:ext>
            </a:extLst>
          </p:cNvPr>
          <p:cNvSpPr txBox="1"/>
          <p:nvPr/>
        </p:nvSpPr>
        <p:spPr>
          <a:xfrm>
            <a:off x="380998" y="1680459"/>
            <a:ext cx="11430000"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社協、他の</a:t>
            </a:r>
            <a:r>
              <a:rPr kumimoji="1" lang="en-US" altLang="ja-JP"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NPO</a:t>
            </a:r>
            <a:r>
              <a:rPr kumimoji="1" lang="ja-JP" alt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、盲導犬協会等に</a:t>
            </a:r>
            <a:r>
              <a:rPr kumimoji="1" lang="ja-JP" altLang="en-US" sz="2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mn-cs"/>
              </a:rPr>
              <a:t>クラブとして寄付をする。</a:t>
            </a:r>
            <a:endParaRPr kumimoji="1" lang="en-US" altLang="ja-JP" sz="2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mn-cs"/>
              </a:rPr>
              <a:t>ライオンズクラブの社会貢献を</a:t>
            </a:r>
            <a:r>
              <a:rPr kumimoji="1" lang="en-US" altLang="ja-JP" sz="2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mn-cs"/>
              </a:rPr>
              <a:t>PR</a:t>
            </a:r>
            <a:r>
              <a:rPr kumimoji="1" lang="ja-JP" altLang="en-US" sz="2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mn-cs"/>
              </a:rPr>
              <a:t>する</a:t>
            </a:r>
            <a:r>
              <a:rPr kumimoji="1" lang="ja-JP" alt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パンフレット・動画を制作する。</a:t>
            </a:r>
            <a:endParaRPr kumimoji="1" lang="en-US" altLang="ja-JP"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記念碑を建立する、モニュメントを建てるー</a:t>
            </a:r>
            <a:r>
              <a:rPr kumimoji="1" lang="ja-JP" altLang="en-US" sz="2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mn-cs"/>
              </a:rPr>
              <a:t>観光資源の建設</a:t>
            </a:r>
            <a:endParaRPr kumimoji="1" lang="en-US" altLang="ja-JP" sz="2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市役所へのデジタル機器、公共施設の備品寄贈など－市役所に欲しいものを聞き、言われたものを買って寄贈するタイプの事業</a:t>
            </a:r>
            <a:endParaRPr kumimoji="1" lang="en-US" altLang="ja-JP"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ライオンズクラブの活動を知ってもらうため等の目的でイベントやパレードを行う。</a:t>
            </a:r>
            <a:endParaRPr kumimoji="1" lang="en-US" sz="3000" b="0" i="0" u="none" strike="noStrike" kern="1200" cap="none" spc="0" normalizeH="0" baseline="0" noProof="0" dirty="0" err="1">
              <a:ln>
                <a:noFill/>
              </a:ln>
              <a:solidFill>
                <a:prstClr val="white"/>
              </a:solidFill>
              <a:effectLst/>
              <a:uLnTx/>
              <a:uFillTx/>
              <a:latin typeface="MS PGothic" panose="020B0600070205080204" pitchFamily="34" charset="-128"/>
              <a:ea typeface="MS PGothic" panose="020B0600070205080204" pitchFamily="34" charset="-128"/>
              <a:cs typeface="+mn-cs"/>
            </a:endParaRPr>
          </a:p>
        </p:txBody>
      </p:sp>
    </p:spTree>
    <p:extLst>
      <p:ext uri="{BB962C8B-B14F-4D97-AF65-F5344CB8AC3E}">
        <p14:creationId xmlns:p14="http://schemas.microsoft.com/office/powerpoint/2010/main" val="2416052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410819" y="1125400"/>
            <a:ext cx="11370019" cy="4845048"/>
          </a:xfrm>
        </p:spPr>
        <p:txBody>
          <a:bodyPr>
            <a:normAutofit/>
          </a:bodyPr>
          <a:lstStyle/>
          <a:p>
            <a:pPr marL="0" lvl="0" indent="0">
              <a:lnSpc>
                <a:spcPct val="110000"/>
              </a:lnSpc>
              <a:buNone/>
              <a:defRPr/>
            </a:pPr>
            <a:r>
              <a:rPr lang="en-US" sz="1800" i="1" dirty="0">
                <a:solidFill>
                  <a:srgbClr val="FEFFFF"/>
                </a:solidFill>
              </a:rPr>
              <a:t>US$10,000 – US$150,000</a:t>
            </a:r>
          </a:p>
          <a:p>
            <a:pPr marL="0" lvl="0" indent="0">
              <a:lnSpc>
                <a:spcPct val="110000"/>
              </a:lnSpc>
              <a:buNone/>
              <a:defRPr/>
            </a:pPr>
            <a:r>
              <a:rPr lang="ja-JP" altLang="en-US" sz="2400" b="1" dirty="0">
                <a:solidFill>
                  <a:srgbClr val="FFFF00"/>
                </a:solidFill>
              </a:rPr>
              <a:t>小児がんの子どもと家族の生活の質の向上</a:t>
            </a:r>
            <a:r>
              <a:rPr lang="ja-JP" altLang="en-US" sz="2400" dirty="0">
                <a:solidFill>
                  <a:srgbClr val="FEFFFF"/>
                </a:solidFill>
              </a:rPr>
              <a:t>に取り組む事業を支援</a:t>
            </a:r>
            <a:endParaRPr lang="en-US" sz="2400" dirty="0">
              <a:solidFill>
                <a:srgbClr val="FEFFFF"/>
              </a:solidFill>
            </a:endParaRPr>
          </a:p>
          <a:p>
            <a:pPr marL="0" lvl="0" indent="0">
              <a:lnSpc>
                <a:spcPct val="110000"/>
              </a:lnSpc>
              <a:buNone/>
              <a:defRPr/>
            </a:pPr>
            <a:endParaRPr lang="en-US" sz="2400" dirty="0"/>
          </a:p>
          <a:p>
            <a:pPr>
              <a:lnSpc>
                <a:spcPct val="100000"/>
              </a:lnSpc>
              <a:spcAft>
                <a:spcPts val="1800"/>
              </a:spcAft>
            </a:pPr>
            <a:r>
              <a:rPr lang="ja-JP" altLang="en-US" sz="2400" dirty="0"/>
              <a:t>家族の家、小児がん治療施設の子ども専用エリアなどの建設、患者の輸送、教育、レクリエーションなどの拡充</a:t>
            </a:r>
            <a:endParaRPr lang="en-US" sz="2400" dirty="0"/>
          </a:p>
          <a:p>
            <a:pPr>
              <a:lnSpc>
                <a:spcPct val="100000"/>
              </a:lnSpc>
              <a:spcAft>
                <a:spcPts val="1800"/>
              </a:spcAft>
            </a:pPr>
            <a:r>
              <a:rPr lang="ja-JP" altLang="en-US" sz="2400" dirty="0"/>
              <a:t>地区及び複合地区申請</a:t>
            </a:r>
            <a:endParaRPr lang="en-US" sz="2400" dirty="0"/>
          </a:p>
          <a:p>
            <a:pPr>
              <a:lnSpc>
                <a:spcPct val="100000"/>
              </a:lnSpc>
              <a:spcAft>
                <a:spcPts val="1800"/>
              </a:spcAft>
            </a:pPr>
            <a:r>
              <a:rPr lang="ja-JP" altLang="en-US" sz="2400" dirty="0"/>
              <a:t>マッチング資金：発展途上国 </a:t>
            </a:r>
            <a:r>
              <a:rPr lang="en-US" sz="2400" dirty="0"/>
              <a:t>25%</a:t>
            </a:r>
            <a:r>
              <a:rPr lang="en-US" sz="1800" dirty="0"/>
              <a:t>  </a:t>
            </a:r>
            <a:r>
              <a:rPr lang="en-US" sz="2400" b="1" dirty="0">
                <a:solidFill>
                  <a:schemeClr val="accent2"/>
                </a:solidFill>
              </a:rPr>
              <a:t>// </a:t>
            </a:r>
            <a:r>
              <a:rPr lang="ja-JP" altLang="en-US" sz="2400" dirty="0"/>
              <a:t>先進国 </a:t>
            </a:r>
            <a:r>
              <a:rPr lang="en-US" sz="2400" dirty="0"/>
              <a:t>50% </a:t>
            </a:r>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dirty="0"/>
              <a:t>小児がん交付金</a:t>
            </a:r>
            <a:endParaRPr lang="en-US" sz="3600" dirty="0"/>
          </a:p>
        </p:txBody>
      </p:sp>
      <p:pic>
        <p:nvPicPr>
          <p:cNvPr id="4" name="Picture 3" descr="A picture containing light, drawing&#10;&#10;Description automatically generated">
            <a:extLst>
              <a:ext uri="{FF2B5EF4-FFF2-40B4-BE49-F238E27FC236}">
                <a16:creationId xmlns:a16="http://schemas.microsoft.com/office/drawing/2014/main" xmlns="" id="{B698513F-8A5E-9344-9069-2C23DDE8F8E9}"/>
              </a:ext>
            </a:extLst>
          </p:cNvPr>
          <p:cNvPicPr>
            <a:picLocks noChangeAspect="1"/>
          </p:cNvPicPr>
          <p:nvPr/>
        </p:nvPicPr>
        <p:blipFill>
          <a:blip r:embed="rId3"/>
          <a:stretch>
            <a:fillRect/>
          </a:stretch>
        </p:blipFill>
        <p:spPr>
          <a:xfrm>
            <a:off x="381204" y="5828800"/>
            <a:ext cx="822960" cy="845044"/>
          </a:xfrm>
          <a:prstGeom prst="rect">
            <a:avLst/>
          </a:prstGeom>
        </p:spPr>
      </p:pic>
      <p:cxnSp>
        <p:nvCxnSpPr>
          <p:cNvPr id="15" name="Straight Connector 14">
            <a:extLst>
              <a:ext uri="{FF2B5EF4-FFF2-40B4-BE49-F238E27FC236}">
                <a16:creationId xmlns:a16="http://schemas.microsoft.com/office/drawing/2014/main" xmlns="" id="{D8C3DA7A-3305-5640-831A-8FA55C3ACD69}"/>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72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xmlns="" id="{379AF2EC-5D04-844C-B0DC-BB13D23EA1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xmlns=""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xmlns=""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xmlns=""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410990" y="1116540"/>
            <a:ext cx="11370019" cy="4845048"/>
          </a:xfrm>
        </p:spPr>
        <p:txBody>
          <a:bodyPr vert="horz" lIns="91440" tIns="45720" rIns="91440" bIns="45720" rtlCol="0" anchor="t">
            <a:normAutofit/>
          </a:bodyPr>
          <a:lstStyle/>
          <a:p>
            <a:pPr marL="0" lvl="0" indent="0">
              <a:lnSpc>
                <a:spcPct val="110000"/>
              </a:lnSpc>
              <a:buNone/>
              <a:defRPr/>
            </a:pPr>
            <a:r>
              <a:rPr lang="en-US" sz="1800" i="1" dirty="0">
                <a:solidFill>
                  <a:srgbClr val="FEFFFF"/>
                </a:solidFill>
                <a:latin typeface="Arial"/>
                <a:cs typeface="Arial"/>
              </a:rPr>
              <a:t>US$10,000 – US$100,000</a:t>
            </a:r>
            <a:endParaRPr lang="en-US" sz="1800" i="1" dirty="0">
              <a:solidFill>
                <a:srgbClr val="FEFFFF"/>
              </a:solidFill>
            </a:endParaRPr>
          </a:p>
          <a:p>
            <a:pPr marL="0" lvl="0" indent="0">
              <a:lnSpc>
                <a:spcPct val="110000"/>
              </a:lnSpc>
              <a:buNone/>
              <a:defRPr/>
            </a:pPr>
            <a:r>
              <a:rPr lang="ja-JP" altLang="en-US" sz="2400" dirty="0">
                <a:solidFill>
                  <a:srgbClr val="FEFFFF"/>
                </a:solidFill>
              </a:rPr>
              <a:t>十分な食事が得られない問題に取り組むライオンズの事業を支援</a:t>
            </a:r>
            <a:endParaRPr lang="en-US" sz="2400" dirty="0">
              <a:solidFill>
                <a:srgbClr val="FEFFFF"/>
              </a:solidFill>
            </a:endParaRPr>
          </a:p>
          <a:p>
            <a:pPr marL="0" lvl="0" indent="0">
              <a:lnSpc>
                <a:spcPct val="110000"/>
              </a:lnSpc>
              <a:buNone/>
              <a:defRPr/>
            </a:pPr>
            <a:endParaRPr lang="en-US" sz="2400" dirty="0">
              <a:solidFill>
                <a:srgbClr val="FEFFFF"/>
              </a:solidFill>
            </a:endParaRPr>
          </a:p>
          <a:p>
            <a:pPr>
              <a:lnSpc>
                <a:spcPct val="100000"/>
              </a:lnSpc>
              <a:spcAft>
                <a:spcPts val="1800"/>
              </a:spcAft>
            </a:pPr>
            <a:r>
              <a:rPr lang="ja-JP" altLang="en-US" sz="2400" dirty="0"/>
              <a:t>大規模インフラ建設、フードバンクの設備整備、学校給食、食糧備蓄及び輸送への資金提供</a:t>
            </a:r>
            <a:endParaRPr lang="en-US" sz="2400" dirty="0"/>
          </a:p>
          <a:p>
            <a:pPr>
              <a:lnSpc>
                <a:spcPct val="100000"/>
              </a:lnSpc>
              <a:spcAft>
                <a:spcPts val="1800"/>
              </a:spcAft>
            </a:pPr>
            <a:r>
              <a:rPr lang="ja-JP" altLang="en-US" sz="2400" dirty="0"/>
              <a:t>地区申請</a:t>
            </a:r>
            <a:endParaRPr lang="en-US" sz="2400" dirty="0"/>
          </a:p>
          <a:p>
            <a:pPr>
              <a:lnSpc>
                <a:spcPct val="100000"/>
              </a:lnSpc>
              <a:spcAft>
                <a:spcPts val="1800"/>
              </a:spcAft>
            </a:pPr>
            <a:r>
              <a:rPr lang="ja-JP" altLang="en-US" sz="2400" dirty="0"/>
              <a:t>マッチング資金：</a:t>
            </a:r>
            <a:r>
              <a:rPr lang="en-US" sz="2400" dirty="0"/>
              <a:t>25%</a:t>
            </a:r>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dirty="0"/>
              <a:t>食料支援交付金</a:t>
            </a:r>
            <a:endParaRPr lang="en-US" sz="3600" dirty="0"/>
          </a:p>
        </p:txBody>
      </p:sp>
      <p:pic>
        <p:nvPicPr>
          <p:cNvPr id="7" name="Picture 6" descr="A picture containing drawing, light&#10;&#10;Description automatically generated">
            <a:extLst>
              <a:ext uri="{FF2B5EF4-FFF2-40B4-BE49-F238E27FC236}">
                <a16:creationId xmlns:a16="http://schemas.microsoft.com/office/drawing/2014/main" xmlns="" id="{8793C031-B50A-8643-9C57-829C9F27AB62}"/>
              </a:ext>
            </a:extLst>
          </p:cNvPr>
          <p:cNvPicPr>
            <a:picLocks noChangeAspect="1"/>
          </p:cNvPicPr>
          <p:nvPr/>
        </p:nvPicPr>
        <p:blipFill>
          <a:blip r:embed="rId4"/>
          <a:stretch>
            <a:fillRect/>
          </a:stretch>
        </p:blipFill>
        <p:spPr>
          <a:xfrm>
            <a:off x="381204" y="5828800"/>
            <a:ext cx="930035" cy="841248"/>
          </a:xfrm>
          <a:prstGeom prst="rect">
            <a:avLst/>
          </a:prstGeom>
        </p:spPr>
      </p:pic>
      <p:cxnSp>
        <p:nvCxnSpPr>
          <p:cNvPr id="15" name="Straight Connector 14">
            <a:extLst>
              <a:ext uri="{FF2B5EF4-FFF2-40B4-BE49-F238E27FC236}">
                <a16:creationId xmlns:a16="http://schemas.microsoft.com/office/drawing/2014/main" xmlns="" id="{378B5A15-72B1-5046-A737-5C68765B2C28}"/>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76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A2755F2-0D7E-2F43-BECC-6E250180995B}"/>
              </a:ext>
            </a:extLst>
          </p:cNvPr>
          <p:cNvSpPr>
            <a:spLocks noGrp="1"/>
          </p:cNvSpPr>
          <p:nvPr>
            <p:ph sz="quarter" idx="14"/>
          </p:nvPr>
        </p:nvSpPr>
        <p:spPr>
          <a:xfrm>
            <a:off x="410819" y="1068808"/>
            <a:ext cx="11370019" cy="4845048"/>
          </a:xfrm>
        </p:spPr>
        <p:txBody>
          <a:bodyPr vert="horz" lIns="91440" tIns="45720" rIns="91440" bIns="45720" rtlCol="0" anchor="t">
            <a:normAutofit/>
          </a:bodyPr>
          <a:lstStyle/>
          <a:p>
            <a:pPr marL="0" lvl="0" indent="0">
              <a:lnSpc>
                <a:spcPct val="110000"/>
              </a:lnSpc>
              <a:buNone/>
              <a:defRPr/>
            </a:pPr>
            <a:r>
              <a:rPr lang="en-US" sz="1800" i="1" dirty="0">
                <a:solidFill>
                  <a:srgbClr val="FEFFFF"/>
                </a:solidFill>
                <a:latin typeface="Arial"/>
                <a:cs typeface="Arial"/>
              </a:rPr>
              <a:t>US$1,500 – US$5,000</a:t>
            </a:r>
            <a:endParaRPr lang="en-US" sz="1800" i="1" dirty="0">
              <a:solidFill>
                <a:srgbClr val="FEFFFF"/>
              </a:solidFill>
            </a:endParaRPr>
          </a:p>
          <a:p>
            <a:pPr marL="0" lvl="0" indent="0">
              <a:lnSpc>
                <a:spcPct val="110000"/>
              </a:lnSpc>
              <a:buNone/>
              <a:defRPr/>
            </a:pPr>
            <a:r>
              <a:rPr lang="ja-JP" altLang="en-US" sz="2400" dirty="0">
                <a:solidFill>
                  <a:srgbClr val="FEFFFF"/>
                </a:solidFill>
              </a:rPr>
              <a:t>レオが独自の奉仕事業を評価、企画、実行することを支援</a:t>
            </a:r>
            <a:endParaRPr lang="en-US" sz="2400" dirty="0">
              <a:solidFill>
                <a:srgbClr val="FEFFFF"/>
              </a:solidFill>
            </a:endParaRPr>
          </a:p>
          <a:p>
            <a:pPr marL="0" lvl="0" indent="0">
              <a:lnSpc>
                <a:spcPct val="110000"/>
              </a:lnSpc>
              <a:buNone/>
              <a:defRPr/>
            </a:pPr>
            <a:endParaRPr lang="en-US" sz="2400" dirty="0"/>
          </a:p>
          <a:p>
            <a:pPr>
              <a:lnSpc>
                <a:spcPct val="100000"/>
              </a:lnSpc>
              <a:spcAft>
                <a:spcPts val="1800"/>
              </a:spcAft>
            </a:pPr>
            <a:r>
              <a:rPr lang="ja-JP" altLang="en-US" sz="2400" dirty="0"/>
              <a:t>ライオンズの協力の下、レオクラブが自ら開発、実施及び実行するコミュニティー・ベースの人道支援奉仕事業に資金を提供</a:t>
            </a:r>
            <a:endParaRPr lang="en-US" sz="2400" dirty="0"/>
          </a:p>
          <a:p>
            <a:pPr>
              <a:lnSpc>
                <a:spcPct val="100000"/>
              </a:lnSpc>
              <a:spcAft>
                <a:spcPts val="1800"/>
              </a:spcAft>
            </a:pPr>
            <a:r>
              <a:rPr lang="ja-JP" altLang="en-US" sz="2400" dirty="0"/>
              <a:t>地区及び複合地区申請</a:t>
            </a:r>
            <a:endParaRPr lang="en-US" sz="2400" dirty="0"/>
          </a:p>
          <a:p>
            <a:pPr>
              <a:lnSpc>
                <a:spcPct val="100000"/>
              </a:lnSpc>
              <a:spcAft>
                <a:spcPts val="1800"/>
              </a:spcAft>
            </a:pPr>
            <a:r>
              <a:rPr lang="ja-JP" altLang="en-US" sz="2400" dirty="0">
                <a:latin typeface="Arial"/>
                <a:cs typeface="Arial"/>
              </a:rPr>
              <a:t>マッチング資金：</a:t>
            </a:r>
            <a:r>
              <a:rPr lang="en-US" sz="2400" dirty="0">
                <a:latin typeface="Arial"/>
                <a:cs typeface="Arial"/>
              </a:rPr>
              <a:t>25% </a:t>
            </a:r>
            <a:endParaRPr lang="en-US" sz="2400" dirty="0"/>
          </a:p>
        </p:txBody>
      </p:sp>
      <p:sp>
        <p:nvSpPr>
          <p:cNvPr id="5" name="Title 4">
            <a:extLst>
              <a:ext uri="{FF2B5EF4-FFF2-40B4-BE49-F238E27FC236}">
                <a16:creationId xmlns:a16="http://schemas.microsoft.com/office/drawing/2014/main" xmlns="" id="{4997D701-7963-C84D-875D-4FFA1613CDAA}"/>
              </a:ext>
            </a:extLst>
          </p:cNvPr>
          <p:cNvSpPr>
            <a:spLocks noGrp="1"/>
          </p:cNvSpPr>
          <p:nvPr>
            <p:ph type="title"/>
          </p:nvPr>
        </p:nvSpPr>
        <p:spPr/>
        <p:txBody>
          <a:bodyPr>
            <a:normAutofit/>
          </a:bodyPr>
          <a:lstStyle/>
          <a:p>
            <a:r>
              <a:rPr lang="ja-JP" altLang="en-US" dirty="0"/>
              <a:t>レオ奉仕交付金</a:t>
            </a:r>
            <a:endParaRPr lang="en-US" sz="3600" dirty="0"/>
          </a:p>
        </p:txBody>
      </p:sp>
      <p:pic>
        <p:nvPicPr>
          <p:cNvPr id="8" name="Picture 7" descr="A picture containing helmet, food, mug&#10;&#10;Description automatically generated">
            <a:extLst>
              <a:ext uri="{FF2B5EF4-FFF2-40B4-BE49-F238E27FC236}">
                <a16:creationId xmlns:a16="http://schemas.microsoft.com/office/drawing/2014/main" xmlns="" id="{1145B935-70B8-3747-BF47-373C5F2CDD93}"/>
              </a:ext>
            </a:extLst>
          </p:cNvPr>
          <p:cNvPicPr>
            <a:picLocks noChangeAspect="1"/>
          </p:cNvPicPr>
          <p:nvPr/>
        </p:nvPicPr>
        <p:blipFill>
          <a:blip r:embed="rId3"/>
          <a:stretch>
            <a:fillRect/>
          </a:stretch>
        </p:blipFill>
        <p:spPr>
          <a:xfrm>
            <a:off x="352817" y="5830698"/>
            <a:ext cx="869886" cy="841248"/>
          </a:xfrm>
          <a:prstGeom prst="rect">
            <a:avLst/>
          </a:prstGeom>
        </p:spPr>
      </p:pic>
      <p:cxnSp>
        <p:nvCxnSpPr>
          <p:cNvPr id="15" name="Straight Connector 14">
            <a:extLst>
              <a:ext uri="{FF2B5EF4-FFF2-40B4-BE49-F238E27FC236}">
                <a16:creationId xmlns:a16="http://schemas.microsoft.com/office/drawing/2014/main" xmlns="" id="{CADB541B-155E-694C-8E1C-8C5E9202E725}"/>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54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DE875-DB57-4A16-97EA-C030F4AC8538}"/>
              </a:ext>
            </a:extLst>
          </p:cNvPr>
          <p:cNvSpPr>
            <a:spLocks noGrp="1"/>
          </p:cNvSpPr>
          <p:nvPr>
            <p:ph type="ctrTitle"/>
          </p:nvPr>
        </p:nvSpPr>
        <p:spPr/>
        <p:txBody>
          <a:bodyPr/>
          <a:lstStyle/>
          <a:p>
            <a:r>
              <a:rPr lang="en-US" dirty="0">
                <a:latin typeface="Arial"/>
                <a:cs typeface="Arial"/>
              </a:rPr>
              <a:t>LCIF</a:t>
            </a:r>
            <a:r>
              <a:rPr lang="ja-JP" altLang="en-US">
                <a:latin typeface="Arial"/>
                <a:cs typeface="Arial"/>
              </a:rPr>
              <a:t>パートナーシップ</a:t>
            </a:r>
            <a:endParaRPr lang="ja-JP" altLang="en-US">
              <a:ea typeface="ＭＳ Ｐゴシック"/>
            </a:endParaRPr>
          </a:p>
        </p:txBody>
      </p:sp>
      <p:pic>
        <p:nvPicPr>
          <p:cNvPr id="4" name="Picture 3">
            <a:extLst>
              <a:ext uri="{FF2B5EF4-FFF2-40B4-BE49-F238E27FC236}">
                <a16:creationId xmlns:a16="http://schemas.microsoft.com/office/drawing/2014/main" xmlns="" id="{E91F89E5-2AAD-4530-972E-1C9EF7723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5719" y="0"/>
            <a:ext cx="3696281" cy="6858000"/>
          </a:xfrm>
          <a:prstGeom prst="rect">
            <a:avLst/>
          </a:prstGeom>
        </p:spPr>
      </p:pic>
    </p:spTree>
    <p:extLst>
      <p:ext uri="{BB962C8B-B14F-4D97-AF65-F5344CB8AC3E}">
        <p14:creationId xmlns:p14="http://schemas.microsoft.com/office/powerpoint/2010/main" val="642066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98567-FA00-DD48-8E87-B3F601037535}"/>
              </a:ext>
            </a:extLst>
          </p:cNvPr>
          <p:cNvSpPr>
            <a:spLocks noGrp="1"/>
          </p:cNvSpPr>
          <p:nvPr>
            <p:ph type="title"/>
          </p:nvPr>
        </p:nvSpPr>
        <p:spPr>
          <a:xfrm>
            <a:off x="1459831" y="385714"/>
            <a:ext cx="10515600" cy="706714"/>
          </a:xfrm>
        </p:spPr>
        <p:txBody>
          <a:bodyPr/>
          <a:lstStyle/>
          <a:p>
            <a:r>
              <a:rPr lang="ja-JP" altLang="en-US">
                <a:latin typeface="Arial"/>
                <a:ea typeface="ＭＳ Ｐゴシック"/>
                <a:cs typeface="Arial"/>
              </a:rPr>
              <a:t>スペシャルオリンピックス</a:t>
            </a:r>
            <a:endParaRPr lang="en-US">
              <a:latin typeface="Arial"/>
              <a:cs typeface="Arial"/>
            </a:endParaRPr>
          </a:p>
        </p:txBody>
      </p:sp>
      <p:cxnSp>
        <p:nvCxnSpPr>
          <p:cNvPr id="10" name="Straight Connector 9"/>
          <p:cNvCxnSpPr>
            <a:cxnSpLocks/>
          </p:cNvCxnSpPr>
          <p:nvPr/>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 plate&#10;&#10;Description automatically generated">
            <a:extLst>
              <a:ext uri="{FF2B5EF4-FFF2-40B4-BE49-F238E27FC236}">
                <a16:creationId xmlns:a16="http://schemas.microsoft.com/office/drawing/2014/main" xmlns="" id="{1DA22D36-FE0B-4FCD-A282-8D767C0F40BF}"/>
              </a:ext>
            </a:extLst>
          </p:cNvPr>
          <p:cNvPicPr>
            <a:picLocks noChangeAspect="1"/>
          </p:cNvPicPr>
          <p:nvPr/>
        </p:nvPicPr>
        <p:blipFill>
          <a:blip r:embed="rId3"/>
          <a:stretch>
            <a:fillRect/>
          </a:stretch>
        </p:blipFill>
        <p:spPr>
          <a:xfrm>
            <a:off x="518486" y="314885"/>
            <a:ext cx="841248" cy="841248"/>
          </a:xfrm>
          <a:prstGeom prst="rect">
            <a:avLst/>
          </a:prstGeom>
        </p:spPr>
      </p:pic>
      <p:sp>
        <p:nvSpPr>
          <p:cNvPr id="3" name="Content Placeholder 1">
            <a:extLst>
              <a:ext uri="{FF2B5EF4-FFF2-40B4-BE49-F238E27FC236}">
                <a16:creationId xmlns:a16="http://schemas.microsoft.com/office/drawing/2014/main" xmlns="" id="{97FBCD8E-1525-4FF6-AE5A-4122BDB9BE62}"/>
              </a:ext>
            </a:extLst>
          </p:cNvPr>
          <p:cNvSpPr txBox="1">
            <a:spLocks/>
          </p:cNvSpPr>
          <p:nvPr/>
        </p:nvSpPr>
        <p:spPr>
          <a:xfrm>
            <a:off x="137808" y="1188395"/>
            <a:ext cx="6597564" cy="4403325"/>
          </a:xfrm>
          <a:prstGeom prst="rect">
            <a:avLst/>
          </a:prstGeom>
        </p:spPr>
        <p:txBody>
          <a:bodyPr lIns="91440" tIns="45720" rIns="91440" bIns="45720" anchor="t"/>
          <a:lstStyle>
            <a:lvl1pPr marL="2301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Wingdings" charset="0"/>
              <a:buChar char="§"/>
              <a:defRPr>
                <a:solidFill>
                  <a:srgbClr val="595959"/>
                </a:solidFill>
                <a:latin typeface="+mn-lt"/>
                <a:ea typeface="ヒラギノ角ゴ Pro W3" charset="0"/>
              </a:defRPr>
            </a:lvl2pPr>
            <a:lvl3pPr marL="11445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3pPr>
            <a:lvl4pPr marL="1598613" indent="-227013"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4pPr>
            <a:lvl5pPr marL="20589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marL="229870" indent="-229870"/>
            <a:r>
              <a:rPr lang="en-US" sz="2000" kern="0" dirty="0">
                <a:solidFill>
                  <a:schemeClr val="bg2">
                    <a:lumMod val="20000"/>
                    <a:lumOff val="80000"/>
                  </a:schemeClr>
                </a:solidFill>
                <a:ea typeface="ヒラギノ角ゴ Pro W3"/>
              </a:rPr>
              <a:t>「</a:t>
            </a:r>
            <a:r>
              <a:rPr lang="ja-JP" altLang="en-US" sz="2000" kern="0">
                <a:solidFill>
                  <a:schemeClr val="bg2">
                    <a:lumMod val="20000"/>
                    <a:lumOff val="80000"/>
                  </a:schemeClr>
                </a:solidFill>
                <a:ea typeface="ヒラギノ角ゴ Pro W3"/>
              </a:rPr>
              <a:t>ミッション・インクルージョン」のプラットフォームのもと、オープニング・アイズ（目の健診）、ファミリーヘルスフォーラム、ユニファイド・スポーツ（健常者と共に行うスポーツ）協議会などを通じて健康な生活へのサービス、教育資料や新しい参加の機会を知的障害のある人々とその家族に提供。</a:t>
            </a:r>
            <a:endParaRPr lang="en-US" sz="2000" kern="0">
              <a:solidFill>
                <a:schemeClr val="bg2">
                  <a:lumMod val="20000"/>
                  <a:lumOff val="80000"/>
                </a:schemeClr>
              </a:solidFill>
              <a:ea typeface="ヒラギノ角ゴ Pro W3"/>
            </a:endParaRPr>
          </a:p>
          <a:p>
            <a:pPr marL="229870" indent="-229870"/>
            <a:endParaRPr lang="ja-JP" altLang="en-US" sz="2000" kern="0" dirty="0">
              <a:solidFill>
                <a:schemeClr val="bg2">
                  <a:lumMod val="20000"/>
                  <a:lumOff val="80000"/>
                </a:schemeClr>
              </a:solidFill>
              <a:ea typeface="ヒラギノ角ゴ Pro W3"/>
            </a:endParaRPr>
          </a:p>
          <a:p>
            <a:pPr marL="229870" indent="-229870"/>
            <a:r>
              <a:rPr lang="ja-JP" altLang="en-US" sz="2000" kern="0">
                <a:solidFill>
                  <a:schemeClr val="bg2">
                    <a:lumMod val="20000"/>
                    <a:lumOff val="80000"/>
                  </a:schemeClr>
                </a:solidFill>
                <a:ea typeface="ヒラギノ角ゴ Pro W3"/>
              </a:rPr>
              <a:t>20年以上にわたるパートナーシップ</a:t>
            </a:r>
            <a:endParaRPr lang="ja-JP" altLang="en-US" sz="2000" kern="0" dirty="0">
              <a:solidFill>
                <a:schemeClr val="bg2">
                  <a:lumMod val="20000"/>
                  <a:lumOff val="80000"/>
                </a:schemeClr>
              </a:solidFill>
              <a:ea typeface="ヒラギノ角ゴ Pro W3"/>
            </a:endParaRPr>
          </a:p>
          <a:p>
            <a:pPr marL="229870" indent="-229870"/>
            <a:endParaRPr lang="en-US" sz="2000" kern="0" dirty="0">
              <a:solidFill>
                <a:schemeClr val="bg2">
                  <a:lumMod val="20000"/>
                  <a:lumOff val="80000"/>
                </a:schemeClr>
              </a:solidFill>
              <a:ea typeface="ヒラギノ角ゴ Pro W3"/>
            </a:endParaRPr>
          </a:p>
          <a:p>
            <a:pPr marL="229870" indent="-229870"/>
            <a:r>
              <a:rPr lang="ja-JP" altLang="en-US" sz="2000" kern="0">
                <a:solidFill>
                  <a:schemeClr val="bg2">
                    <a:lumMod val="20000"/>
                    <a:lumOff val="80000"/>
                  </a:schemeClr>
                </a:solidFill>
                <a:ea typeface="ヒラギノ角ゴ Pro W3"/>
              </a:rPr>
              <a:t>これまでに、2600万ドルをＬＣＩＦはスペシャルオリンピックスとのパートナーシップに対して交付</a:t>
            </a:r>
            <a:endParaRPr lang="en-US" sz="2000" kern="0">
              <a:solidFill>
                <a:schemeClr val="bg2">
                  <a:lumMod val="20000"/>
                  <a:lumOff val="80000"/>
                </a:schemeClr>
              </a:solidFill>
              <a:ea typeface="ヒラギノ角ゴ Pro W3"/>
            </a:endParaRPr>
          </a:p>
          <a:p>
            <a:pPr marL="229870" indent="-229870"/>
            <a:endParaRPr lang="en-US" sz="2000" kern="0" dirty="0">
              <a:solidFill>
                <a:schemeClr val="bg2">
                  <a:lumMod val="20000"/>
                  <a:lumOff val="80000"/>
                </a:schemeClr>
              </a:solidFill>
              <a:ea typeface="ヒラギノ角ゴ Pro W3"/>
            </a:endParaRPr>
          </a:p>
          <a:p>
            <a:pPr marL="229870" indent="-229870"/>
            <a:r>
              <a:rPr lang="ja-JP" altLang="en-US" sz="2000" kern="0">
                <a:solidFill>
                  <a:schemeClr val="bg2">
                    <a:lumMod val="20000"/>
                    <a:lumOff val="80000"/>
                  </a:schemeClr>
                </a:solidFill>
                <a:ea typeface="ヒラギノ角ゴ Pro W3"/>
              </a:rPr>
              <a:t>2000年からこれまでに、</a:t>
            </a:r>
            <a:r>
              <a:rPr lang="en-US" sz="2000" kern="0" dirty="0">
                <a:solidFill>
                  <a:schemeClr val="bg2">
                    <a:lumMod val="20000"/>
                    <a:lumOff val="80000"/>
                  </a:schemeClr>
                </a:solidFill>
                <a:ea typeface="ヒラギノ角ゴ Pro W3"/>
              </a:rPr>
              <a:t>445,231 </a:t>
            </a:r>
            <a:r>
              <a:rPr lang="ja-JP" altLang="en-US" sz="2000" kern="0">
                <a:solidFill>
                  <a:schemeClr val="bg2">
                    <a:lumMod val="20000"/>
                    <a:lumOff val="80000"/>
                  </a:schemeClr>
                </a:solidFill>
                <a:ea typeface="ヒラギノ角ゴ Pro W3"/>
              </a:rPr>
              <a:t>人が、オープニング・アイズプログラムで眼科健診を受診。</a:t>
            </a:r>
          </a:p>
        </p:txBody>
      </p:sp>
      <p:pic>
        <p:nvPicPr>
          <p:cNvPr id="6" name="Content Placeholder 3">
            <a:extLst>
              <a:ext uri="{FF2B5EF4-FFF2-40B4-BE49-F238E27FC236}">
                <a16:creationId xmlns:a16="http://schemas.microsoft.com/office/drawing/2014/main" xmlns="" id="{27748DB8-7CBE-4F1B-90EC-F56C47460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784786" y="1739224"/>
            <a:ext cx="5142007" cy="359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0474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4BF18A46-7AD9-1C47-8ADF-433C3F32B07E}"/>
              </a:ext>
            </a:extLst>
          </p:cNvPr>
          <p:cNvPicPr>
            <a:picLocks noGrp="1" noChangeAspect="1"/>
          </p:cNvPicPr>
          <p:nvPr>
            <p:ph type="pic" sz="quarter" idx="15"/>
          </p:nvPr>
        </p:nvPicPr>
        <p:blipFill>
          <a:blip r:embed="rId3"/>
          <a:srcRect/>
          <a:stretch/>
        </p:blipFill>
        <p:spPr>
          <a:xfrm>
            <a:off x="422766" y="346722"/>
            <a:ext cx="890503" cy="914400"/>
          </a:xfrm>
        </p:spPr>
      </p:pic>
      <p:sp>
        <p:nvSpPr>
          <p:cNvPr id="3" name="Text Placeholder 2">
            <a:extLst>
              <a:ext uri="{FF2B5EF4-FFF2-40B4-BE49-F238E27FC236}">
                <a16:creationId xmlns:a16="http://schemas.microsoft.com/office/drawing/2014/main" xmlns="" id="{5991AA7B-5E8B-D541-8F75-87174EAB6278}"/>
              </a:ext>
            </a:extLst>
          </p:cNvPr>
          <p:cNvSpPr>
            <a:spLocks noGrp="1"/>
          </p:cNvSpPr>
          <p:nvPr>
            <p:ph type="body" sz="quarter" idx="14"/>
          </p:nvPr>
        </p:nvSpPr>
        <p:spPr>
          <a:xfrm>
            <a:off x="410818" y="1527460"/>
            <a:ext cx="10515600" cy="4879975"/>
          </a:xfrm>
        </p:spPr>
        <p:txBody>
          <a:bodyPr vert="horz" lIns="91440" tIns="45720" rIns="91440" bIns="45720" rtlCol="0" anchor="t">
            <a:noAutofit/>
          </a:bodyPr>
          <a:lstStyle/>
          <a:p>
            <a:pPr marL="0" lvl="0" indent="0" fontAlgn="base">
              <a:lnSpc>
                <a:spcPct val="100000"/>
              </a:lnSpc>
              <a:spcBef>
                <a:spcPct val="20000"/>
              </a:spcBef>
              <a:spcAft>
                <a:spcPct val="0"/>
              </a:spcAft>
              <a:buNone/>
              <a:defRPr/>
            </a:pPr>
            <a:r>
              <a:rPr lang="ja-JP" altLang="en-US" sz="2400" b="1" kern="0" dirty="0">
                <a:solidFill>
                  <a:srgbClr val="FFFFFF"/>
                </a:solidFill>
                <a:latin typeface="Arial"/>
                <a:ea typeface="ヒラギノ角ゴ Pro W3"/>
                <a:cs typeface="Arial"/>
              </a:rPr>
              <a:t>がんにかかった子供たちの予後を改善する</a:t>
            </a:r>
            <a:endParaRPr lang="ja-JP" altLang="en-US" sz="2400" b="1" kern="0" dirty="0">
              <a:solidFill>
                <a:srgbClr val="FFFFFF"/>
              </a:solidFill>
              <a:ea typeface="ヒラギノ角ゴ Pro W3" charset="0"/>
            </a:endParaRPr>
          </a:p>
          <a:p>
            <a:pPr marL="0" indent="0" fontAlgn="base">
              <a:lnSpc>
                <a:spcPct val="110000"/>
              </a:lnSpc>
              <a:spcBef>
                <a:spcPts val="0"/>
              </a:spcBef>
              <a:spcAft>
                <a:spcPts val="3600"/>
              </a:spcAft>
              <a:buNone/>
            </a:pPr>
            <a:r>
              <a:rPr lang="en-US" sz="2000" kern="0" dirty="0">
                <a:solidFill>
                  <a:srgbClr val="FFFFFF"/>
                </a:solidFill>
                <a:latin typeface="Arial"/>
                <a:ea typeface="ヒラギノ角ゴ Pro W3"/>
                <a:cs typeface="Arial"/>
              </a:rPr>
              <a:t>200</a:t>
            </a:r>
            <a:r>
              <a:rPr lang="ja-JP" altLang="en-US" sz="2000" kern="0" dirty="0">
                <a:solidFill>
                  <a:srgbClr val="FFFFFF"/>
                </a:solidFill>
                <a:latin typeface="Arial"/>
                <a:ea typeface="ヒラギノ角ゴ Pro W3"/>
                <a:cs typeface="Arial"/>
              </a:rPr>
              <a:t>万ドル</a:t>
            </a:r>
            <a:r>
              <a:rPr lang="en-US" sz="2000" kern="0" dirty="0">
                <a:solidFill>
                  <a:srgbClr val="FFFFFF"/>
                </a:solidFill>
                <a:latin typeface="Arial"/>
                <a:ea typeface="ヒラギノ角ゴ Pro W3"/>
                <a:cs typeface="Arial"/>
              </a:rPr>
              <a:t> </a:t>
            </a:r>
            <a:r>
              <a:rPr lang="en-US" sz="2000" b="1" kern="0" dirty="0">
                <a:solidFill>
                  <a:srgbClr val="EBB700"/>
                </a:solidFill>
                <a:latin typeface="Arial"/>
                <a:ea typeface="ヒラギノ角ゴ Pro W3"/>
                <a:cs typeface="Arial"/>
              </a:rPr>
              <a:t>// </a:t>
            </a:r>
            <a:r>
              <a:rPr lang="ja-JP" altLang="en-US" sz="2000" kern="0" dirty="0">
                <a:solidFill>
                  <a:srgbClr val="FFFFFF"/>
                </a:solidFill>
                <a:latin typeface="Arial"/>
                <a:ea typeface="ヒラギノ角ゴ Pro W3"/>
                <a:cs typeface="Arial"/>
              </a:rPr>
              <a:t>ボツワナ、マラウィ、ウガンダ</a:t>
            </a:r>
            <a:endParaRPr lang="en-US" sz="2000" kern="0" dirty="0">
              <a:solidFill>
                <a:srgbClr val="FFFFFF"/>
              </a:solidFill>
              <a:latin typeface="Arial"/>
              <a:ea typeface="ヒラギノ角ゴ Pro W3"/>
              <a:cs typeface="Arial"/>
            </a:endParaRPr>
          </a:p>
          <a:p>
            <a:pPr marL="0" indent="0">
              <a:lnSpc>
                <a:spcPct val="100000"/>
              </a:lnSpc>
              <a:spcBef>
                <a:spcPts val="0"/>
              </a:spcBef>
              <a:buNone/>
              <a:defRPr/>
            </a:pPr>
            <a:r>
              <a:rPr lang="ja-JP" altLang="en-US" sz="2000" dirty="0">
                <a:solidFill>
                  <a:srgbClr val="FFFFFF"/>
                </a:solidFill>
                <a:latin typeface="Arial"/>
                <a:ea typeface="ＭＳ Ｐゴシック"/>
                <a:cs typeface="Arial"/>
              </a:rPr>
              <a:t>グローバルホープとの2年間の戦略的パートナシップはアフリカでの医療の長期的能力を高め、サブサハラ・アフリカ地域でがんまたは血液の異常を診断されたこどもたちの予後を劇的に改善。</a:t>
            </a:r>
            <a:endParaRPr lang="en-US" altLang="ja-JP" sz="2000" dirty="0">
              <a:solidFill>
                <a:srgbClr val="FFFFFF"/>
              </a:solidFill>
              <a:latin typeface="Arial"/>
              <a:ea typeface="ＭＳ Ｐゴシック"/>
              <a:cs typeface="Arial"/>
            </a:endParaRPr>
          </a:p>
          <a:p>
            <a:pPr marL="0" lvl="0" indent="0">
              <a:lnSpc>
                <a:spcPct val="100000"/>
              </a:lnSpc>
              <a:spcBef>
                <a:spcPts val="0"/>
              </a:spcBef>
              <a:buNone/>
              <a:defRPr/>
            </a:pPr>
            <a:endParaRPr lang="en-US" sz="2000" dirty="0">
              <a:solidFill>
                <a:srgbClr val="FFFFFF"/>
              </a:solidFill>
            </a:endParaRPr>
          </a:p>
          <a:p>
            <a:pPr marL="0" lvl="0" indent="0">
              <a:lnSpc>
                <a:spcPct val="100000"/>
              </a:lnSpc>
              <a:spcBef>
                <a:spcPts val="0"/>
              </a:spcBef>
              <a:buNone/>
              <a:defRPr/>
            </a:pPr>
            <a:r>
              <a:rPr lang="ja-JP" altLang="en-US" sz="2000" dirty="0">
                <a:solidFill>
                  <a:srgbClr val="FFFFFF"/>
                </a:solidFill>
              </a:rPr>
              <a:t>パートナーシップの内容</a:t>
            </a:r>
            <a:endParaRPr lang="en-US" sz="2000" dirty="0">
              <a:solidFill>
                <a:srgbClr val="FFFFFF"/>
              </a:solidFill>
            </a:endParaRPr>
          </a:p>
          <a:p>
            <a:pPr marL="696913" lvl="0" indent="-349250">
              <a:lnSpc>
                <a:spcPct val="100000"/>
              </a:lnSpc>
              <a:spcBef>
                <a:spcPts val="0"/>
              </a:spcBef>
              <a:buFont typeface="+mj-lt"/>
              <a:buAutoNum type="arabicPeriod"/>
              <a:defRPr/>
            </a:pPr>
            <a:r>
              <a:rPr lang="ja-JP" altLang="en-US" sz="2000" dirty="0">
                <a:solidFill>
                  <a:srgbClr val="FFFFFF"/>
                </a:solidFill>
              </a:rPr>
              <a:t>インフラの整備とプログラムの向上</a:t>
            </a:r>
            <a:endParaRPr lang="en-US" sz="2000" dirty="0">
              <a:solidFill>
                <a:srgbClr val="FFFFFF"/>
              </a:solidFill>
            </a:endParaRPr>
          </a:p>
          <a:p>
            <a:pPr marL="696913" lvl="0" indent="-349250">
              <a:lnSpc>
                <a:spcPct val="100000"/>
              </a:lnSpc>
              <a:spcBef>
                <a:spcPts val="0"/>
              </a:spcBef>
              <a:buFont typeface="+mj-lt"/>
              <a:buAutoNum type="arabicPeriod"/>
              <a:defRPr/>
            </a:pPr>
            <a:r>
              <a:rPr lang="ja-JP" altLang="en-US" sz="2000" dirty="0">
                <a:solidFill>
                  <a:srgbClr val="FFFFFF"/>
                </a:solidFill>
              </a:rPr>
              <a:t>現地ライオンズの参加</a:t>
            </a:r>
            <a:endParaRPr lang="en-US" altLang="ja-JP" sz="2000" dirty="0">
              <a:solidFill>
                <a:srgbClr val="FFFFFF"/>
              </a:solidFill>
            </a:endParaRPr>
          </a:p>
          <a:p>
            <a:pPr marL="696913" lvl="0" indent="-349250">
              <a:lnSpc>
                <a:spcPct val="100000"/>
              </a:lnSpc>
              <a:spcBef>
                <a:spcPts val="0"/>
              </a:spcBef>
              <a:buFont typeface="+mj-lt"/>
              <a:buAutoNum type="arabicPeriod"/>
              <a:defRPr/>
            </a:pPr>
            <a:r>
              <a:rPr lang="ja-JP" altLang="en-US" sz="2000" dirty="0">
                <a:solidFill>
                  <a:srgbClr val="FFFFFF"/>
                </a:solidFill>
              </a:rPr>
              <a:t>合同ファンドレイジング</a:t>
            </a:r>
            <a:endParaRPr lang="en-US" sz="2000" dirty="0">
              <a:solidFill>
                <a:srgbClr val="FFFFFF"/>
              </a:solidFill>
            </a:endParaRPr>
          </a:p>
          <a:p>
            <a:endParaRPr lang="en-US" dirty="0"/>
          </a:p>
        </p:txBody>
      </p:sp>
      <p:sp>
        <p:nvSpPr>
          <p:cNvPr id="2" name="Title 1">
            <a:extLst>
              <a:ext uri="{FF2B5EF4-FFF2-40B4-BE49-F238E27FC236}">
                <a16:creationId xmlns:a16="http://schemas.microsoft.com/office/drawing/2014/main" xmlns="" id="{89198567-FA00-DD48-8E87-B3F601037535}"/>
              </a:ext>
            </a:extLst>
          </p:cNvPr>
          <p:cNvSpPr>
            <a:spLocks noGrp="1"/>
          </p:cNvSpPr>
          <p:nvPr>
            <p:ph type="title"/>
          </p:nvPr>
        </p:nvSpPr>
        <p:spPr/>
        <p:txBody>
          <a:bodyPr/>
          <a:lstStyle/>
          <a:p>
            <a:r>
              <a:rPr lang="ja-JP" altLang="en-US">
                <a:latin typeface="Arial"/>
                <a:ea typeface="ＭＳ Ｐゴシック"/>
                <a:cs typeface="Arial"/>
              </a:rPr>
              <a:t>グローバル・ホープとのパートナーシップ</a:t>
            </a:r>
            <a:endParaRPr lang="en-US" dirty="0"/>
          </a:p>
        </p:txBody>
      </p:sp>
      <p:cxnSp>
        <p:nvCxnSpPr>
          <p:cNvPr id="10" name="Straight Connector 9"/>
          <p:cNvCxnSpPr>
            <a:cxnSpLocks/>
          </p:cNvCxnSpPr>
          <p:nvPr/>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95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991AA7B-5E8B-D541-8F75-87174EAB6278}"/>
              </a:ext>
            </a:extLst>
          </p:cNvPr>
          <p:cNvSpPr>
            <a:spLocks noGrp="1"/>
          </p:cNvSpPr>
          <p:nvPr>
            <p:ph type="body" sz="quarter" idx="14"/>
          </p:nvPr>
        </p:nvSpPr>
        <p:spPr>
          <a:xfrm>
            <a:off x="410818" y="1527460"/>
            <a:ext cx="6665843" cy="4879975"/>
          </a:xfrm>
        </p:spPr>
        <p:txBody>
          <a:bodyPr>
            <a:noAutofit/>
          </a:bodyPr>
          <a:lstStyle/>
          <a:p>
            <a:pPr>
              <a:lnSpc>
                <a:spcPct val="150000"/>
              </a:lnSpc>
            </a:pPr>
            <a:r>
              <a:rPr lang="en-US" altLang="ja-JP" sz="2000" dirty="0"/>
              <a:t>1994</a:t>
            </a:r>
            <a:r>
              <a:rPr lang="ja-JP" altLang="en-US" sz="2000" dirty="0"/>
              <a:t>年以来合計</a:t>
            </a:r>
            <a:r>
              <a:rPr lang="en-US" altLang="ja-JP" sz="2000" dirty="0"/>
              <a:t>6800</a:t>
            </a:r>
            <a:r>
              <a:rPr lang="ja-JP" altLang="en-US" sz="2000" dirty="0"/>
              <a:t>万ドルの支援を提供</a:t>
            </a:r>
            <a:endParaRPr lang="en-US" sz="2000" dirty="0"/>
          </a:p>
          <a:p>
            <a:pPr>
              <a:lnSpc>
                <a:spcPct val="150000"/>
              </a:lnSpc>
            </a:pPr>
            <a:r>
              <a:rPr lang="ja-JP" altLang="en-US" sz="2000" dirty="0"/>
              <a:t>このパートナーシップによる達成事項</a:t>
            </a:r>
            <a:r>
              <a:rPr lang="en-US" sz="2000" dirty="0"/>
              <a:t>:</a:t>
            </a:r>
          </a:p>
          <a:p>
            <a:pPr lvl="1">
              <a:lnSpc>
                <a:spcPct val="150000"/>
              </a:lnSpc>
            </a:pPr>
            <a:r>
              <a:rPr lang="en-US" altLang="ja-JP" sz="2000" dirty="0"/>
              <a:t>1</a:t>
            </a:r>
            <a:r>
              <a:rPr lang="ja-JP" altLang="en-US" sz="2000" dirty="0"/>
              <a:t>億</a:t>
            </a:r>
            <a:r>
              <a:rPr lang="en-US" altLang="ja-JP" sz="2000" dirty="0"/>
              <a:t>9100</a:t>
            </a:r>
            <a:r>
              <a:rPr lang="ja-JP" altLang="en-US" sz="2000" dirty="0"/>
              <a:t>万件のトラコーマの治療</a:t>
            </a:r>
            <a:endParaRPr lang="en-US" sz="2000" dirty="0"/>
          </a:p>
          <a:p>
            <a:pPr lvl="1">
              <a:lnSpc>
                <a:spcPct val="150000"/>
              </a:lnSpc>
            </a:pPr>
            <a:r>
              <a:rPr lang="en-US" altLang="ja-JP" sz="2000" dirty="0"/>
              <a:t>82</a:t>
            </a:r>
            <a:r>
              <a:rPr lang="ja-JP" altLang="en-US" sz="2000" dirty="0"/>
              <a:t>万件の視力を守る</a:t>
            </a:r>
            <a:r>
              <a:rPr lang="en-US" sz="2000" dirty="0"/>
              <a:t> sight-saving </a:t>
            </a:r>
            <a:r>
              <a:rPr lang="ja-JP" altLang="en-US" sz="2000" dirty="0"/>
              <a:t>逆まつげの手術</a:t>
            </a:r>
            <a:endParaRPr lang="en-US" sz="2000" dirty="0"/>
          </a:p>
          <a:p>
            <a:pPr lvl="1">
              <a:lnSpc>
                <a:spcPct val="150000"/>
              </a:lnSpc>
            </a:pPr>
            <a:r>
              <a:rPr lang="en-US" altLang="ja-JP" sz="2000" dirty="0"/>
              <a:t>330</a:t>
            </a:r>
            <a:r>
              <a:rPr lang="ja-JP" altLang="en-US" sz="2000" dirty="0"/>
              <a:t>万件の感染予防のためのトイレ</a:t>
            </a:r>
            <a:endParaRPr lang="en-US" sz="2000" dirty="0"/>
          </a:p>
          <a:p>
            <a:pPr lvl="1">
              <a:lnSpc>
                <a:spcPct val="150000"/>
              </a:lnSpc>
            </a:pPr>
            <a:r>
              <a:rPr lang="en-US" sz="2000" dirty="0"/>
              <a:t>2</a:t>
            </a:r>
            <a:r>
              <a:rPr lang="ja-JP" altLang="en-US" sz="2000" dirty="0"/>
              <a:t>億</a:t>
            </a:r>
            <a:r>
              <a:rPr lang="en-US" sz="2000" dirty="0"/>
              <a:t>57</a:t>
            </a:r>
            <a:r>
              <a:rPr lang="en-US" altLang="ja-JP" sz="2000" dirty="0"/>
              <a:t>00</a:t>
            </a:r>
            <a:r>
              <a:rPr lang="ja-JP" altLang="en-US" sz="2000" dirty="0"/>
              <a:t>万件の河川盲目症の治療</a:t>
            </a:r>
            <a:endParaRPr lang="en-US" sz="2000" dirty="0"/>
          </a:p>
          <a:p>
            <a:pPr lvl="1">
              <a:lnSpc>
                <a:spcPct val="150000"/>
              </a:lnSpc>
            </a:pPr>
            <a:r>
              <a:rPr lang="ja-JP" altLang="en-US" sz="2000" dirty="0"/>
              <a:t>南米</a:t>
            </a:r>
            <a:r>
              <a:rPr lang="en-US" altLang="ja-JP" sz="2000" dirty="0"/>
              <a:t>4</a:t>
            </a:r>
            <a:r>
              <a:rPr lang="ja-JP" altLang="en-US" sz="2000" dirty="0"/>
              <a:t>カ国での河川盲目症の撲滅</a:t>
            </a:r>
            <a:endParaRPr lang="en-US" dirty="0"/>
          </a:p>
        </p:txBody>
      </p:sp>
      <p:sp>
        <p:nvSpPr>
          <p:cNvPr id="2" name="Title 1">
            <a:extLst>
              <a:ext uri="{FF2B5EF4-FFF2-40B4-BE49-F238E27FC236}">
                <a16:creationId xmlns:a16="http://schemas.microsoft.com/office/drawing/2014/main" xmlns="" id="{89198567-FA00-DD48-8E87-B3F601037535}"/>
              </a:ext>
            </a:extLst>
          </p:cNvPr>
          <p:cNvSpPr>
            <a:spLocks noGrp="1"/>
          </p:cNvSpPr>
          <p:nvPr>
            <p:ph type="title"/>
          </p:nvPr>
        </p:nvSpPr>
        <p:spPr/>
        <p:txBody>
          <a:bodyPr/>
          <a:lstStyle/>
          <a:p>
            <a:r>
              <a:rPr lang="ja-JP" altLang="en-US" dirty="0"/>
              <a:t>カーターセンター・パートナーシップ</a:t>
            </a:r>
            <a:endParaRPr lang="en-US" dirty="0"/>
          </a:p>
        </p:txBody>
      </p:sp>
      <p:cxnSp>
        <p:nvCxnSpPr>
          <p:cNvPr id="10" name="Straight Connector 9"/>
          <p:cNvCxnSpPr>
            <a:cxnSpLocks/>
          </p:cNvCxnSpPr>
          <p:nvPr/>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Placeholder 5">
            <a:extLst>
              <a:ext uri="{FF2B5EF4-FFF2-40B4-BE49-F238E27FC236}">
                <a16:creationId xmlns:a16="http://schemas.microsoft.com/office/drawing/2014/main" xmlns="" id="{6061A017-4105-4A6C-A689-63D2E6DCF7E6}"/>
              </a:ext>
            </a:extLst>
          </p:cNvPr>
          <p:cNvPicPr>
            <a:picLocks noChangeAspect="1"/>
          </p:cNvPicPr>
          <p:nvPr/>
        </p:nvPicPr>
        <p:blipFill>
          <a:blip r:embed="rId3"/>
          <a:srcRect/>
          <a:stretch/>
        </p:blipFill>
        <p:spPr>
          <a:xfrm>
            <a:off x="410818" y="358670"/>
            <a:ext cx="890503" cy="890503"/>
          </a:xfrm>
          <a:prstGeom prst="rect">
            <a:avLst/>
          </a:prstGeom>
        </p:spPr>
      </p:pic>
      <p:pic>
        <p:nvPicPr>
          <p:cNvPr id="9" name="Picture 8" descr="A picture containing person, outdoor, man, woman&#10;&#10;Description automatically generated">
            <a:extLst>
              <a:ext uri="{FF2B5EF4-FFF2-40B4-BE49-F238E27FC236}">
                <a16:creationId xmlns:a16="http://schemas.microsoft.com/office/drawing/2014/main" xmlns="" id="{909D3CA5-A9E7-4790-96DF-FAA6B6454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236" y="1917192"/>
            <a:ext cx="4529764" cy="3023616"/>
          </a:xfrm>
          <a:prstGeom prst="rect">
            <a:avLst/>
          </a:prstGeom>
        </p:spPr>
      </p:pic>
    </p:spTree>
    <p:extLst>
      <p:ext uri="{BB962C8B-B14F-4D97-AF65-F5344CB8AC3E}">
        <p14:creationId xmlns:p14="http://schemas.microsoft.com/office/powerpoint/2010/main" val="287821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991AA7B-5E8B-D541-8F75-87174EAB6278}"/>
              </a:ext>
            </a:extLst>
          </p:cNvPr>
          <p:cNvSpPr>
            <a:spLocks noGrp="1"/>
          </p:cNvSpPr>
          <p:nvPr>
            <p:ph type="body" sz="quarter" idx="14"/>
          </p:nvPr>
        </p:nvSpPr>
        <p:spPr>
          <a:xfrm>
            <a:off x="410818" y="1527460"/>
            <a:ext cx="10885832" cy="4879975"/>
          </a:xfrm>
        </p:spPr>
        <p:txBody>
          <a:bodyPr>
            <a:noAutofit/>
          </a:bodyPr>
          <a:lstStyle/>
          <a:p>
            <a:pPr marL="342900" lvl="1" indent="-342900" fontAlgn="auto">
              <a:spcBef>
                <a:spcPts val="0"/>
              </a:spcBef>
              <a:spcAft>
                <a:spcPts val="1200"/>
              </a:spcAft>
              <a:buFont typeface="Arial" panose="020B0604020202020204" pitchFamily="34" charset="0"/>
              <a:buChar char="•"/>
              <a:defRPr/>
            </a:pPr>
            <a:r>
              <a:rPr lang="en-US" sz="2400" dirty="0">
                <a:latin typeface="+mj-lt"/>
              </a:rPr>
              <a:t>1983</a:t>
            </a:r>
            <a:r>
              <a:rPr lang="ja-JP" altLang="en-US" sz="2400" dirty="0">
                <a:latin typeface="+mj-lt"/>
              </a:rPr>
              <a:t>年以来のパートナーシップ</a:t>
            </a:r>
            <a:endParaRPr kumimoji="0" lang="en-US" sz="2400" b="0" i="0" u="none" strike="noStrike" kern="1200" cap="none" spc="0" normalizeH="0" baseline="0" noProof="0" dirty="0">
              <a:ln>
                <a:noFill/>
              </a:ln>
              <a:effectLst/>
              <a:uLnTx/>
              <a:uFillTx/>
              <a:latin typeface="+mj-lt"/>
              <a:ea typeface="+mn-ea"/>
              <a:cs typeface="+mn-cs"/>
            </a:endParaRPr>
          </a:p>
          <a:p>
            <a:pPr marL="3429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effectLst/>
                <a:uLnTx/>
                <a:uFillTx/>
                <a:latin typeface="+mj-lt"/>
                <a:ea typeface="+mn-ea"/>
                <a:cs typeface="+mn-cs"/>
              </a:rPr>
              <a:t>失明予防分野におけるライオンズのグローバルリーダーとしての地位をこのパートナーシップによりさらに強化</a:t>
            </a:r>
            <a:endParaRPr kumimoji="0" lang="en-US" sz="2400" b="0" i="0" u="none" strike="noStrike" kern="1200" cap="none" spc="0" normalizeH="0" baseline="0" noProof="0" dirty="0">
              <a:ln>
                <a:noFill/>
              </a:ln>
              <a:effectLst/>
              <a:uLnTx/>
              <a:uFillTx/>
              <a:latin typeface="+mj-lt"/>
              <a:ea typeface="+mn-ea"/>
              <a:cs typeface="+mn-cs"/>
            </a:endParaRPr>
          </a:p>
          <a:p>
            <a:pPr marL="3429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effectLst/>
                <a:uLnTx/>
                <a:uFillTx/>
                <a:latin typeface="+mj-lt"/>
                <a:ea typeface="+mn-ea"/>
                <a:cs typeface="+mn-cs"/>
              </a:rPr>
              <a:t>視力ファーストプログラム事業はＷＨＯがそのインパクト、適正さ、費用対効果、事業の質と維持可能性を評価することにより、技術的に優れた事業であることを重視</a:t>
            </a:r>
            <a:endParaRPr kumimoji="0" lang="en-US" altLang="ja-JP" sz="2400" b="0" i="0" u="none" strike="noStrike" kern="1200" cap="none" spc="0" normalizeH="0" baseline="0" noProof="0" dirty="0">
              <a:ln>
                <a:noFill/>
              </a:ln>
              <a:effectLst/>
              <a:uLnTx/>
              <a:uFillTx/>
              <a:latin typeface="+mj-lt"/>
              <a:ea typeface="+mn-ea"/>
              <a:cs typeface="+mn-cs"/>
            </a:endParaRPr>
          </a:p>
          <a:p>
            <a:pPr marL="3429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ja-JP" altLang="en-US" dirty="0">
                <a:latin typeface="+mj-lt"/>
                <a:cs typeface="+mn-cs"/>
              </a:rPr>
              <a:t>国際的協力が必要な大規模事業に参画</a:t>
            </a:r>
            <a:endParaRPr lang="en-US" altLang="ja-JP" dirty="0">
              <a:latin typeface="+mj-lt"/>
              <a:cs typeface="+mn-cs"/>
            </a:endParaRPr>
          </a:p>
          <a:p>
            <a:pPr marL="3429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altLang="ja-JP" sz="2400" b="0" i="0" u="none" strike="noStrike" kern="1200" cap="none" spc="0" normalizeH="0" baseline="0" noProof="0" dirty="0">
                <a:ln>
                  <a:noFill/>
                </a:ln>
                <a:effectLst/>
                <a:uLnTx/>
                <a:uFillTx/>
                <a:latin typeface="+mj-lt"/>
                <a:ea typeface="+mn-ea"/>
                <a:cs typeface="+mn-cs"/>
              </a:rPr>
              <a:t>2021</a:t>
            </a:r>
            <a:r>
              <a:rPr kumimoji="0" lang="ja-JP" altLang="en-US" sz="2400" b="0" i="0" u="none" strike="noStrike" kern="1200" cap="none" spc="0" normalizeH="0" baseline="0" noProof="0" dirty="0">
                <a:ln>
                  <a:noFill/>
                </a:ln>
                <a:effectLst/>
                <a:uLnTx/>
                <a:uFillTx/>
                <a:latin typeface="+mj-lt"/>
                <a:ea typeface="+mn-ea"/>
                <a:cs typeface="+mn-cs"/>
              </a:rPr>
              <a:t>年</a:t>
            </a:r>
            <a:r>
              <a:rPr kumimoji="0" lang="en-US" altLang="ja-JP" sz="2400" b="0" i="0" u="none" strike="noStrike" kern="1200" cap="none" spc="0" normalizeH="0" baseline="0" noProof="0" dirty="0">
                <a:ln>
                  <a:noFill/>
                </a:ln>
                <a:effectLst/>
                <a:uLnTx/>
                <a:uFillTx/>
                <a:latin typeface="+mj-lt"/>
                <a:ea typeface="+mn-ea"/>
                <a:cs typeface="+mn-cs"/>
              </a:rPr>
              <a:t>3</a:t>
            </a:r>
            <a:r>
              <a:rPr kumimoji="0" lang="ja-JP" altLang="en-US" sz="2400" b="0" i="0" u="none" strike="noStrike" kern="1200" cap="none" spc="0" normalizeH="0" baseline="0" noProof="0" dirty="0">
                <a:ln>
                  <a:noFill/>
                </a:ln>
                <a:effectLst/>
                <a:uLnTx/>
                <a:uFillTx/>
                <a:latin typeface="+mj-lt"/>
                <a:ea typeface="+mn-ea"/>
                <a:cs typeface="+mn-cs"/>
              </a:rPr>
              <a:t>月以降、パートナーシップ合意書には糖尿病と小児がんにおける全般的なガイダンスの提供も含まれるように</a:t>
            </a:r>
            <a:endParaRPr kumimoji="0" lang="en-US" sz="2400" b="0" i="0" u="none" strike="noStrike" kern="1200" cap="none" spc="0" normalizeH="0" baseline="0" noProof="0" dirty="0">
              <a:ln>
                <a:noFill/>
              </a:ln>
              <a:effectLst/>
              <a:uLnTx/>
              <a:uFillTx/>
              <a:latin typeface="+mj-lt"/>
              <a:ea typeface="+mn-ea"/>
              <a:cs typeface="+mn-cs"/>
            </a:endParaRPr>
          </a:p>
          <a:p>
            <a:pPr marL="0" indent="0">
              <a:buNone/>
            </a:pPr>
            <a:endParaRPr lang="en-US" sz="2400" dirty="0"/>
          </a:p>
        </p:txBody>
      </p:sp>
      <p:sp>
        <p:nvSpPr>
          <p:cNvPr id="2" name="Title 1">
            <a:extLst>
              <a:ext uri="{FF2B5EF4-FFF2-40B4-BE49-F238E27FC236}">
                <a16:creationId xmlns:a16="http://schemas.microsoft.com/office/drawing/2014/main" xmlns="" id="{89198567-FA00-DD48-8E87-B3F601037535}"/>
              </a:ext>
            </a:extLst>
          </p:cNvPr>
          <p:cNvSpPr>
            <a:spLocks noGrp="1"/>
          </p:cNvSpPr>
          <p:nvPr>
            <p:ph type="title"/>
          </p:nvPr>
        </p:nvSpPr>
        <p:spPr/>
        <p:txBody>
          <a:bodyPr/>
          <a:lstStyle/>
          <a:p>
            <a:r>
              <a:rPr lang="ja-JP" altLang="en-US" dirty="0"/>
              <a:t>ＷＨＯ（世界保健機関）</a:t>
            </a:r>
            <a:endParaRPr lang="en-US" dirty="0"/>
          </a:p>
        </p:txBody>
      </p:sp>
      <p:cxnSp>
        <p:nvCxnSpPr>
          <p:cNvPr id="10" name="Straight Connector 9"/>
          <p:cNvCxnSpPr>
            <a:cxnSpLocks/>
          </p:cNvCxnSpPr>
          <p:nvPr/>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Placeholder 5">
            <a:extLst>
              <a:ext uri="{FF2B5EF4-FFF2-40B4-BE49-F238E27FC236}">
                <a16:creationId xmlns:a16="http://schemas.microsoft.com/office/drawing/2014/main" xmlns="" id="{6061A017-4105-4A6C-A689-63D2E6DCF7E6}"/>
              </a:ext>
            </a:extLst>
          </p:cNvPr>
          <p:cNvPicPr>
            <a:picLocks noChangeAspect="1"/>
          </p:cNvPicPr>
          <p:nvPr/>
        </p:nvPicPr>
        <p:blipFill>
          <a:blip r:embed="rId3"/>
          <a:srcRect/>
          <a:stretch/>
        </p:blipFill>
        <p:spPr>
          <a:xfrm>
            <a:off x="410818" y="358670"/>
            <a:ext cx="890503" cy="890503"/>
          </a:xfrm>
          <a:prstGeom prst="rect">
            <a:avLst/>
          </a:prstGeom>
        </p:spPr>
      </p:pic>
      <p:pic>
        <p:nvPicPr>
          <p:cNvPr id="9" name="Picture 8">
            <a:extLst>
              <a:ext uri="{FF2B5EF4-FFF2-40B4-BE49-F238E27FC236}">
                <a16:creationId xmlns:a16="http://schemas.microsoft.com/office/drawing/2014/main" xmlns="" id="{C6A88012-3FD0-4512-AB9C-EA0A5995E29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9225721" y="1092540"/>
            <a:ext cx="2669303" cy="914400"/>
          </a:xfrm>
          <a:prstGeom prst="rect">
            <a:avLst/>
          </a:prstGeom>
          <a:noFill/>
        </p:spPr>
      </p:pic>
    </p:spTree>
    <p:extLst>
      <p:ext uri="{BB962C8B-B14F-4D97-AF65-F5344CB8AC3E}">
        <p14:creationId xmlns:p14="http://schemas.microsoft.com/office/powerpoint/2010/main" val="1110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BEDF78-3702-4843-9820-5B1154F4A7CC}"/>
              </a:ext>
            </a:extLst>
          </p:cNvPr>
          <p:cNvSpPr>
            <a:spLocks noGrp="1"/>
          </p:cNvSpPr>
          <p:nvPr>
            <p:ph type="title"/>
          </p:nvPr>
        </p:nvSpPr>
        <p:spPr>
          <a:xfrm>
            <a:off x="299500" y="788256"/>
            <a:ext cx="10212125" cy="833967"/>
          </a:xfrm>
        </p:spPr>
        <p:txBody>
          <a:bodyPr>
            <a:noAutofit/>
          </a:bodyPr>
          <a:lstStyle/>
          <a:p>
            <a:r>
              <a:rPr lang="ja-JP" altLang="en-US" sz="4000" spc="300" dirty="0">
                <a:latin typeface="Arial"/>
                <a:cs typeface="Arial"/>
              </a:rPr>
              <a:t>ＬＣＩＦが提供した</a:t>
            </a:r>
            <a:r>
              <a:rPr lang="en-US" sz="4000" spc="300" dirty="0">
                <a:latin typeface="Arial"/>
                <a:cs typeface="Arial"/>
              </a:rPr>
              <a:t>2021-2022</a:t>
            </a:r>
            <a:r>
              <a:rPr lang="ja-JP" altLang="en-US" sz="4000" spc="300" dirty="0">
                <a:latin typeface="Arial"/>
                <a:cs typeface="Arial"/>
              </a:rPr>
              <a:t>年度の交付金</a:t>
            </a:r>
            <a:r>
              <a:rPr lang="en-US" altLang="ja-JP" sz="4000" spc="300" dirty="0">
                <a:latin typeface="Arial"/>
                <a:cs typeface="Arial"/>
              </a:rPr>
              <a:t/>
            </a:r>
            <a:br>
              <a:rPr lang="en-US" altLang="ja-JP" sz="4000" spc="300" dirty="0">
                <a:latin typeface="Arial"/>
                <a:cs typeface="Arial"/>
              </a:rPr>
            </a:br>
            <a:r>
              <a:rPr lang="en-US" altLang="ja-JP" sz="4000" spc="300" dirty="0">
                <a:latin typeface="Arial"/>
                <a:cs typeface="Arial"/>
              </a:rPr>
              <a:t/>
            </a:r>
            <a:br>
              <a:rPr lang="en-US" altLang="ja-JP" sz="4000" spc="300" dirty="0">
                <a:latin typeface="Arial"/>
                <a:cs typeface="Arial"/>
              </a:rPr>
            </a:br>
            <a:r>
              <a:rPr lang="ja-JP" altLang="en-US" sz="4000" spc="300" dirty="0">
                <a:latin typeface="Arial"/>
                <a:cs typeface="Arial"/>
              </a:rPr>
              <a:t>件数と総額</a:t>
            </a:r>
            <a:endParaRPr lang="en-US" sz="4000" spc="300" dirty="0"/>
          </a:p>
        </p:txBody>
      </p:sp>
      <p:cxnSp>
        <p:nvCxnSpPr>
          <p:cNvPr id="20" name="Straight Connector 19">
            <a:extLst>
              <a:ext uri="{FF2B5EF4-FFF2-40B4-BE49-F238E27FC236}">
                <a16:creationId xmlns:a16="http://schemas.microsoft.com/office/drawing/2014/main" xmlns="" id="{7744CF55-3A35-0649-B8AE-FE4D4A4D2EDD}"/>
              </a:ext>
            </a:extLst>
          </p:cNvPr>
          <p:cNvCxnSpPr>
            <a:cxnSpLocks/>
          </p:cNvCxnSpPr>
          <p:nvPr/>
        </p:nvCxnSpPr>
        <p:spPr>
          <a:xfrm>
            <a:off x="410818" y="960819"/>
            <a:ext cx="1205947" cy="0"/>
          </a:xfrm>
          <a:prstGeom prst="line">
            <a:avLst/>
          </a:prstGeom>
          <a:noFill/>
          <a:ln w="38100" cap="flat" cmpd="sng" algn="ctr">
            <a:solidFill>
              <a:srgbClr val="EBB700"/>
            </a:solidFill>
            <a:prstDash val="solid"/>
            <a:miter lim="800000"/>
          </a:ln>
          <a:effectLst/>
        </p:spPr>
      </p:cxnSp>
      <p:sp>
        <p:nvSpPr>
          <p:cNvPr id="3" name="Text Placeholder 2">
            <a:extLst>
              <a:ext uri="{FF2B5EF4-FFF2-40B4-BE49-F238E27FC236}">
                <a16:creationId xmlns:a16="http://schemas.microsoft.com/office/drawing/2014/main" xmlns="" id="{BF50ECB4-4FA5-3F48-9AE0-8F5E5E017510}"/>
              </a:ext>
            </a:extLst>
          </p:cNvPr>
          <p:cNvSpPr>
            <a:spLocks noGrp="1"/>
          </p:cNvSpPr>
          <p:nvPr>
            <p:ph type="body" sz="quarter" idx="13"/>
          </p:nvPr>
        </p:nvSpPr>
        <p:spPr>
          <a:xfrm>
            <a:off x="2859820" y="1622223"/>
            <a:ext cx="6122019" cy="4293219"/>
          </a:xfrm>
        </p:spPr>
        <p:txBody>
          <a:bodyPr vert="horz" lIns="91440" tIns="45720" rIns="91440" bIns="45720" rtlCol="0" anchor="ctr">
            <a:normAutofit/>
          </a:bodyPr>
          <a:lstStyle/>
          <a:p>
            <a:pPr marL="0" indent="0" algn="ctr">
              <a:lnSpc>
                <a:spcPct val="100000"/>
              </a:lnSpc>
              <a:buNone/>
            </a:pPr>
            <a:r>
              <a:rPr lang="en-US" sz="6000" b="1" dirty="0">
                <a:solidFill>
                  <a:schemeClr val="accent2"/>
                </a:solidFill>
                <a:latin typeface="Arial"/>
                <a:cs typeface="Arial"/>
              </a:rPr>
              <a:t>1,254</a:t>
            </a:r>
            <a:r>
              <a:rPr lang="ja-JP" altLang="en-US" sz="6000" b="1" dirty="0">
                <a:solidFill>
                  <a:schemeClr val="accent2"/>
                </a:solidFill>
                <a:latin typeface="Arial"/>
                <a:cs typeface="Arial"/>
              </a:rPr>
              <a:t>件</a:t>
            </a:r>
            <a:r>
              <a:rPr lang="en-US" sz="6000" b="1" dirty="0">
                <a:solidFill>
                  <a:schemeClr val="accent2"/>
                </a:solidFill>
                <a:latin typeface="Arial"/>
                <a:cs typeface="Arial"/>
              </a:rPr>
              <a:t> </a:t>
            </a:r>
            <a:r>
              <a:rPr lang="en-US" sz="3600" dirty="0">
                <a:latin typeface="Arial"/>
                <a:cs typeface="Arial"/>
              </a:rPr>
              <a:t/>
            </a:r>
            <a:br>
              <a:rPr lang="en-US" sz="3600" dirty="0">
                <a:latin typeface="Arial"/>
                <a:cs typeface="Arial"/>
              </a:rPr>
            </a:br>
            <a:r>
              <a:rPr lang="en-US" sz="5400" b="1" dirty="0">
                <a:solidFill>
                  <a:schemeClr val="accent2"/>
                </a:solidFill>
                <a:latin typeface="Arial"/>
                <a:cs typeface="Arial"/>
              </a:rPr>
              <a:t>US$35,372,629</a:t>
            </a:r>
          </a:p>
          <a:p>
            <a:pPr marL="0" indent="0" algn="ctr">
              <a:lnSpc>
                <a:spcPct val="100000"/>
              </a:lnSpc>
              <a:buNone/>
            </a:pPr>
            <a:r>
              <a:rPr lang="ja-JP" altLang="en-US" sz="5400" b="1" dirty="0">
                <a:solidFill>
                  <a:schemeClr val="accent2"/>
                </a:solidFill>
                <a:latin typeface="Arial"/>
                <a:cs typeface="Arial"/>
              </a:rPr>
              <a:t>（約</a:t>
            </a:r>
            <a:r>
              <a:rPr lang="en-US" altLang="ja-JP" sz="5400" b="1" dirty="0">
                <a:solidFill>
                  <a:schemeClr val="accent2"/>
                </a:solidFill>
                <a:latin typeface="Arial"/>
                <a:cs typeface="Arial"/>
              </a:rPr>
              <a:t>46</a:t>
            </a:r>
            <a:r>
              <a:rPr lang="ja-JP" altLang="en-US" sz="5400" b="1" dirty="0">
                <a:solidFill>
                  <a:schemeClr val="accent2"/>
                </a:solidFill>
                <a:latin typeface="Arial"/>
                <a:cs typeface="Arial"/>
              </a:rPr>
              <a:t>億円）</a:t>
            </a:r>
            <a:endParaRPr lang="en-US" sz="5400" b="1" dirty="0">
              <a:solidFill>
                <a:schemeClr val="accent2"/>
              </a:solidFill>
              <a:latin typeface="Arial"/>
              <a:cs typeface="Arial"/>
            </a:endParaRPr>
          </a:p>
        </p:txBody>
      </p:sp>
    </p:spTree>
    <p:extLst>
      <p:ext uri="{BB962C8B-B14F-4D97-AF65-F5344CB8AC3E}">
        <p14:creationId xmlns:p14="http://schemas.microsoft.com/office/powerpoint/2010/main" val="131059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991AA7B-5E8B-D541-8F75-87174EAB6278}"/>
              </a:ext>
            </a:extLst>
          </p:cNvPr>
          <p:cNvSpPr>
            <a:spLocks noGrp="1"/>
          </p:cNvSpPr>
          <p:nvPr>
            <p:ph type="body" sz="quarter" idx="14"/>
          </p:nvPr>
        </p:nvSpPr>
        <p:spPr>
          <a:xfrm>
            <a:off x="410818" y="1527460"/>
            <a:ext cx="8371232" cy="4879975"/>
          </a:xfrm>
        </p:spPr>
        <p:txBody>
          <a:bodyPr>
            <a:noAutofit/>
          </a:bodyPr>
          <a:lstStyle/>
          <a:p>
            <a:r>
              <a:rPr lang="en-US" sz="2400" b="0" i="0" dirty="0">
                <a:effectLst/>
                <a:latin typeface="Arial" panose="020B0604020202020204" pitchFamily="34" charset="0"/>
                <a:cs typeface="Arial" panose="020B0604020202020204" pitchFamily="34" charset="0"/>
              </a:rPr>
              <a:t>2002</a:t>
            </a:r>
            <a:r>
              <a:rPr lang="ja-JP" altLang="en-US" sz="2400" b="0" i="0" dirty="0">
                <a:effectLst/>
                <a:latin typeface="Arial" panose="020B0604020202020204" pitchFamily="34" charset="0"/>
                <a:cs typeface="Arial" panose="020B0604020202020204" pitchFamily="34" charset="0"/>
              </a:rPr>
              <a:t>年以来、</a:t>
            </a:r>
            <a:r>
              <a:rPr lang="en-US" sz="2400" b="0" i="0" dirty="0">
                <a:effectLst/>
                <a:latin typeface="Arial" panose="020B0604020202020204" pitchFamily="34" charset="0"/>
                <a:cs typeface="Arial" panose="020B0604020202020204" pitchFamily="34" charset="0"/>
              </a:rPr>
              <a:t>LCI</a:t>
            </a:r>
            <a:r>
              <a:rPr lang="ja-JP" altLang="en-US" sz="2400" b="0" i="0" dirty="0">
                <a:effectLst/>
                <a:latin typeface="Arial" panose="020B0604020202020204" pitchFamily="34" charset="0"/>
                <a:cs typeface="Arial" panose="020B0604020202020204" pitchFamily="34" charset="0"/>
              </a:rPr>
              <a:t>Ｆはジョンソンエンドジョンソン・ビジョンとパートナーを組み、最もよく知られた学校ベースの目の健康プログラム、サイト・フォー・キッズを提供。</a:t>
            </a:r>
            <a:r>
              <a:rPr lang="en-US" sz="2400" b="0" i="0" dirty="0">
                <a:effectLst/>
                <a:latin typeface="Arial" panose="020B0604020202020204" pitchFamily="34" charset="0"/>
                <a:cs typeface="Arial" panose="020B0604020202020204" pitchFamily="34" charset="0"/>
              </a:rPr>
              <a:t> </a:t>
            </a:r>
          </a:p>
          <a:p>
            <a:r>
              <a:rPr lang="ja-JP" altLang="en-US" sz="2400" b="0" i="0" dirty="0">
                <a:effectLst/>
                <a:latin typeface="Arial" panose="020B0604020202020204" pitchFamily="34" charset="0"/>
                <a:cs typeface="Arial" panose="020B0604020202020204" pitchFamily="34" charset="0"/>
              </a:rPr>
              <a:t>このプログラムではライオンズと眼科ケアスペシャリストがともに低所得地域の学校で包括的眼科健診を実施。</a:t>
            </a:r>
            <a:endParaRPr lang="en-US" sz="2400" b="0" i="0" dirty="0">
              <a:effectLst/>
              <a:latin typeface="Arial" panose="020B0604020202020204" pitchFamily="34" charset="0"/>
              <a:cs typeface="Arial" panose="020B0604020202020204" pitchFamily="34" charset="0"/>
            </a:endParaRPr>
          </a:p>
          <a:p>
            <a:r>
              <a:rPr lang="ja-JP" altLang="en-US" sz="2400" dirty="0">
                <a:latin typeface="Arial" panose="020B0604020202020204" pitchFamily="34" charset="0"/>
                <a:cs typeface="Arial" panose="020B0604020202020204" pitchFamily="34" charset="0"/>
              </a:rPr>
              <a:t>達成したこと</a:t>
            </a:r>
            <a:r>
              <a:rPr lang="en-US" sz="24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37</a:t>
            </a:r>
            <a:r>
              <a:rPr lang="en-US" altLang="ja-JP" dirty="0">
                <a:latin typeface="Arial" panose="020B0604020202020204" pitchFamily="34" charset="0"/>
                <a:cs typeface="Arial" panose="020B0604020202020204" pitchFamily="34" charset="0"/>
              </a:rPr>
              <a:t>00</a:t>
            </a:r>
            <a:r>
              <a:rPr lang="ja-JP" altLang="en-US" dirty="0">
                <a:latin typeface="Arial" panose="020B0604020202020204" pitchFamily="34" charset="0"/>
                <a:cs typeface="Arial" panose="020B0604020202020204" pitchFamily="34" charset="0"/>
              </a:rPr>
              <a:t>万人の子供たちの眼科健診</a:t>
            </a:r>
            <a:endParaRPr lang="en-US" dirty="0">
              <a:latin typeface="Arial" panose="020B0604020202020204" pitchFamily="34" charset="0"/>
              <a:cs typeface="Arial" panose="020B0604020202020204" pitchFamily="34" charset="0"/>
            </a:endParaRPr>
          </a:p>
          <a:p>
            <a:pPr lvl="1"/>
            <a:r>
              <a:rPr lang="en-US" altLang="ja-JP" dirty="0">
                <a:latin typeface="Arial" panose="020B0604020202020204" pitchFamily="34" charset="0"/>
                <a:cs typeface="Arial" panose="020B0604020202020204" pitchFamily="34" charset="0"/>
              </a:rPr>
              <a:t>50</a:t>
            </a:r>
            <a:r>
              <a:rPr lang="ja-JP" altLang="en-US" dirty="0">
                <a:latin typeface="Arial" panose="020B0604020202020204" pitchFamily="34" charset="0"/>
                <a:cs typeface="Arial" panose="020B0604020202020204" pitchFamily="34" charset="0"/>
              </a:rPr>
              <a:t>万個の眼鏡を必要とする子どもたちに提供</a:t>
            </a:r>
            <a:endParaRPr lang="en-US" dirty="0">
              <a:latin typeface="Arial" panose="020B0604020202020204" pitchFamily="34" charset="0"/>
              <a:cs typeface="Arial" panose="020B0604020202020204" pitchFamily="34" charset="0"/>
            </a:endParaRPr>
          </a:p>
          <a:p>
            <a:pPr lvl="1"/>
            <a:r>
              <a:rPr lang="en-US" altLang="ja-JP" dirty="0">
                <a:latin typeface="Arial" panose="020B0604020202020204" pitchFamily="34" charset="0"/>
                <a:cs typeface="Arial" panose="020B0604020202020204" pitchFamily="34" charset="0"/>
              </a:rPr>
              <a:t>19</a:t>
            </a:r>
            <a:r>
              <a:rPr lang="ja-JP" altLang="en-US" dirty="0">
                <a:latin typeface="Arial" panose="020B0604020202020204" pitchFamily="34" charset="0"/>
                <a:cs typeface="Arial" panose="020B0604020202020204" pitchFamily="34" charset="0"/>
              </a:rPr>
              <a:t>万人の教師に研修を提供</a:t>
            </a:r>
            <a:endParaRPr lang="en-US" sz="2400" dirty="0"/>
          </a:p>
        </p:txBody>
      </p:sp>
      <p:sp>
        <p:nvSpPr>
          <p:cNvPr id="2" name="Title 1">
            <a:extLst>
              <a:ext uri="{FF2B5EF4-FFF2-40B4-BE49-F238E27FC236}">
                <a16:creationId xmlns:a16="http://schemas.microsoft.com/office/drawing/2014/main" xmlns="" id="{89198567-FA00-DD48-8E87-B3F601037535}"/>
              </a:ext>
            </a:extLst>
          </p:cNvPr>
          <p:cNvSpPr>
            <a:spLocks noGrp="1"/>
          </p:cNvSpPr>
          <p:nvPr>
            <p:ph type="title"/>
          </p:nvPr>
        </p:nvSpPr>
        <p:spPr/>
        <p:txBody>
          <a:bodyPr/>
          <a:lstStyle/>
          <a:p>
            <a:r>
              <a:rPr lang="ja-JP" altLang="en-US" dirty="0"/>
              <a:t>サイト・フォー・キッズ</a:t>
            </a:r>
            <a:r>
              <a:rPr lang="en-US" dirty="0"/>
              <a:t>– </a:t>
            </a:r>
            <a:r>
              <a:rPr lang="ja-JP" altLang="en-US" dirty="0"/>
              <a:t>ジョンソン</a:t>
            </a:r>
            <a:r>
              <a:rPr lang="en-US" dirty="0"/>
              <a:t> &amp; </a:t>
            </a:r>
            <a:r>
              <a:rPr lang="ja-JP" altLang="en-US" dirty="0"/>
              <a:t>ジョンソン</a:t>
            </a:r>
            <a:endParaRPr lang="en-US" dirty="0"/>
          </a:p>
        </p:txBody>
      </p:sp>
      <p:cxnSp>
        <p:nvCxnSpPr>
          <p:cNvPr id="10" name="Straight Connector 9"/>
          <p:cNvCxnSpPr>
            <a:cxnSpLocks/>
          </p:cNvCxnSpPr>
          <p:nvPr/>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Placeholder 5">
            <a:extLst>
              <a:ext uri="{FF2B5EF4-FFF2-40B4-BE49-F238E27FC236}">
                <a16:creationId xmlns:a16="http://schemas.microsoft.com/office/drawing/2014/main" xmlns="" id="{6061A017-4105-4A6C-A689-63D2E6DCF7E6}"/>
              </a:ext>
            </a:extLst>
          </p:cNvPr>
          <p:cNvPicPr>
            <a:picLocks noChangeAspect="1"/>
          </p:cNvPicPr>
          <p:nvPr/>
        </p:nvPicPr>
        <p:blipFill>
          <a:blip r:embed="rId3"/>
          <a:srcRect/>
          <a:stretch/>
        </p:blipFill>
        <p:spPr>
          <a:xfrm>
            <a:off x="410818" y="358670"/>
            <a:ext cx="890503" cy="890503"/>
          </a:xfrm>
          <a:prstGeom prst="rect">
            <a:avLst/>
          </a:prstGeom>
        </p:spPr>
      </p:pic>
      <p:pic>
        <p:nvPicPr>
          <p:cNvPr id="11" name="Picture 10">
            <a:extLst>
              <a:ext uri="{FF2B5EF4-FFF2-40B4-BE49-F238E27FC236}">
                <a16:creationId xmlns:a16="http://schemas.microsoft.com/office/drawing/2014/main" xmlns="" id="{6D628149-FBC3-4533-AA60-63589672CD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8569" y="2287004"/>
            <a:ext cx="2742431" cy="1637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18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4" name="TextBox 3"/>
          <p:cNvSpPr txBox="1"/>
          <p:nvPr/>
        </p:nvSpPr>
        <p:spPr>
          <a:xfrm>
            <a:off x="557523" y="288444"/>
            <a:ext cx="625195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FEFFFF"/>
                </a:solidFill>
                <a:effectLst/>
                <a:uLnTx/>
                <a:uFillTx/>
                <a:latin typeface="Arial"/>
                <a:ea typeface="ＭＳ Ｐゴシック" panose="020B0600070205080204" pitchFamily="34" charset="-128"/>
                <a:cs typeface="Arial"/>
              </a:rPr>
              <a:t>ウクライナ支援活動</a:t>
            </a:r>
            <a:endParaRPr kumimoji="0" lang="en-US" sz="32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cxnSp>
        <p:nvCxnSpPr>
          <p:cNvPr id="7" name="Straight Connector 6"/>
          <p:cNvCxnSpPr/>
          <p:nvPr/>
        </p:nvCxnSpPr>
        <p:spPr>
          <a:xfrm>
            <a:off x="557523" y="920920"/>
            <a:ext cx="35471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5228" y="1717088"/>
            <a:ext cx="11530523"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3</a:t>
            </a:r>
            <a:r>
              <a:rPr kumimoji="0" lang="ja-JP" altLang="en-US"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月</a:t>
            </a:r>
            <a:r>
              <a:rPr kumimoji="0" lang="en-US" altLang="ja-JP"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1</a:t>
            </a:r>
            <a:r>
              <a:rPr kumimoji="0" lang="ja-JP" altLang="en-US"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日以来、</a:t>
            </a:r>
            <a:r>
              <a:rPr kumimoji="0" lang="en-US"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 LCIF</a:t>
            </a:r>
            <a:r>
              <a:rPr kumimoji="0" lang="ja-JP" altLang="en-US"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は</a:t>
            </a:r>
            <a:r>
              <a:rPr kumimoji="0" lang="en-US" sz="2400" b="1" i="0" u="none" strike="noStrike" kern="1200" cap="none" spc="0" normalizeH="0" baseline="0" noProof="0" dirty="0">
                <a:ln>
                  <a:noFill/>
                </a:ln>
                <a:solidFill>
                  <a:srgbClr val="407CCA"/>
                </a:solidFill>
                <a:effectLst/>
                <a:uLnTx/>
                <a:uFillTx/>
                <a:latin typeface="Arial" panose="020B0604020202020204"/>
                <a:ea typeface="+mn-lt"/>
                <a:cs typeface="Arial" panose="020B0604020202020204"/>
              </a:rPr>
              <a:t>1</a:t>
            </a:r>
            <a:r>
              <a:rPr kumimoji="0" lang="en-US" altLang="ja-JP" sz="2400" b="1" i="0" u="none" strike="noStrike" kern="1200" cap="none" spc="0" normalizeH="0" baseline="0" noProof="0" dirty="0">
                <a:ln>
                  <a:noFill/>
                </a:ln>
                <a:solidFill>
                  <a:srgbClr val="407CCA"/>
                </a:solidFill>
                <a:effectLst/>
                <a:uLnTx/>
                <a:uFillTx/>
                <a:latin typeface="Arial" panose="020B0604020202020204"/>
                <a:ea typeface="+mn-lt"/>
                <a:cs typeface="Arial" panose="020B0604020202020204"/>
              </a:rPr>
              <a:t>70</a:t>
            </a:r>
            <a:r>
              <a:rPr kumimoji="0" lang="ja-JP" altLang="en-US" sz="2400" b="1" i="0" u="none" strike="noStrike" kern="1200" cap="none" spc="0" normalizeH="0" baseline="0" noProof="0" dirty="0">
                <a:ln>
                  <a:noFill/>
                </a:ln>
                <a:solidFill>
                  <a:srgbClr val="407CCA"/>
                </a:solidFill>
                <a:effectLst/>
                <a:uLnTx/>
                <a:uFillTx/>
                <a:latin typeface="Arial" panose="020B0604020202020204"/>
                <a:ea typeface="+mn-lt"/>
                <a:cs typeface="Arial" panose="020B0604020202020204"/>
              </a:rPr>
              <a:t>万ドル</a:t>
            </a:r>
            <a:r>
              <a:rPr kumimoji="0" lang="en-US"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 </a:t>
            </a:r>
            <a:r>
              <a:rPr kumimoji="0" lang="ja-JP" altLang="en-US"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の交付金を</a:t>
            </a:r>
            <a:r>
              <a:rPr kumimoji="0" lang="en-US" sz="2400" b="1" i="0" u="none" strike="noStrike" kern="1200" cap="none" spc="0" normalizeH="0" baseline="0" noProof="0" dirty="0">
                <a:ln>
                  <a:noFill/>
                </a:ln>
                <a:solidFill>
                  <a:srgbClr val="407CCA"/>
                </a:solidFill>
                <a:effectLst/>
                <a:uLnTx/>
                <a:uFillTx/>
                <a:latin typeface="Arial" panose="020B0604020202020204"/>
                <a:ea typeface="+mn-lt"/>
                <a:cs typeface="Arial" panose="020B0604020202020204"/>
              </a:rPr>
              <a:t>17 </a:t>
            </a:r>
            <a:r>
              <a:rPr kumimoji="0" lang="ja-JP" altLang="en-US" sz="2400" b="1" i="0" u="none" strike="noStrike" kern="1200" cap="none" spc="0" normalizeH="0" baseline="0" noProof="0" dirty="0">
                <a:ln>
                  <a:noFill/>
                </a:ln>
                <a:solidFill>
                  <a:srgbClr val="407CCA"/>
                </a:solidFill>
                <a:effectLst/>
                <a:uLnTx/>
                <a:uFillTx/>
                <a:latin typeface="Arial" panose="020B0604020202020204"/>
                <a:ea typeface="+mn-lt"/>
                <a:cs typeface="Arial" panose="020B0604020202020204"/>
              </a:rPr>
              <a:t>カ国で行われている</a:t>
            </a:r>
            <a:r>
              <a:rPr kumimoji="0" lang="ja-JP" altLang="en-US" sz="2400" b="1" i="0" u="none" strike="noStrike" kern="1200" cap="none" spc="0" normalizeH="0" baseline="0" noProof="0" dirty="0">
                <a:ln>
                  <a:noFill/>
                </a:ln>
                <a:solidFill>
                  <a:srgbClr val="FFC000"/>
                </a:solidFill>
                <a:effectLst/>
                <a:uLnTx/>
                <a:uFillTx/>
                <a:latin typeface="Arial" panose="020B0604020202020204"/>
                <a:ea typeface="+mn-lt"/>
                <a:cs typeface="Arial" panose="020B0604020202020204"/>
              </a:rPr>
              <a:t>ウクライナ難民支援のために提供</a:t>
            </a:r>
            <a:endParaRPr kumimoji="0" lang="en-US" sz="2400" b="1" i="0" u="none" strike="noStrike" kern="1200" cap="none" spc="0" normalizeH="0" baseline="0" noProof="0" dirty="0">
              <a:ln>
                <a:noFill/>
              </a:ln>
              <a:solidFill>
                <a:srgbClr val="407CCA"/>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sng"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rPr>
              <a:t>戦略</a:t>
            </a:r>
            <a:endParaRPr kumimoji="0" lang="en-US" altLang="ja-JP" sz="2400" b="1" i="0" u="sng"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400" b="1" i="0" u="none"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rPr>
              <a:t>ウクライナの人々に力を与え、周辺の国々のライオンズは緊急の支援品を提供</a:t>
            </a:r>
            <a:endParaRPr kumimoji="0" lang="en-US" sz="18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Arial"/>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rPr>
              <a:t>ウクライナ避難民がヨーロッパの遠方に移動する際、周辺国のライオンズが救援</a:t>
            </a:r>
            <a:endParaRPr kumimoji="0" lang="en-US" altLang="ja-JP"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ＭＳ Ｐゴシック" panose="020B0600070205080204" pitchFamily="34" charset="-128"/>
              <a:cs typeface="Arial"/>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rPr>
              <a:t>ニーズが変っていくのに応じて、</a:t>
            </a: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rPr>
              <a:t>LCIF</a:t>
            </a:r>
            <a:r>
              <a:rPr kumimoji="0" lang="ja-JP" alt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lt"/>
                <a:cs typeface="Arial" panose="020B0604020202020204"/>
              </a:rPr>
              <a:t>は対応する支援を提供。例えば、長期的定住のための家財道具の準備、新しい土地の学校に入学する子供たちの支援など。</a:t>
            </a:r>
            <a:endParaRPr kumimoji="0" lang="en-US" sz="18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Arial"/>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738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22517A-DFD5-45CA-9FDA-6D2C9FC82139}"/>
              </a:ext>
            </a:extLst>
          </p:cNvPr>
          <p:cNvSpPr>
            <a:spLocks noGrp="1"/>
          </p:cNvSpPr>
          <p:nvPr>
            <p:ph type="title"/>
          </p:nvPr>
        </p:nvSpPr>
        <p:spPr/>
        <p:txBody>
          <a:bodyPr>
            <a:normAutofit fontScale="90000"/>
          </a:bodyPr>
          <a:lstStyle/>
          <a:p>
            <a:r>
              <a:rPr lang="ja-JP" altLang="en-US" dirty="0"/>
              <a:t>日本から</a:t>
            </a:r>
            <a:r>
              <a:rPr lang="en-US" dirty="0"/>
              <a:t>LCIF</a:t>
            </a:r>
            <a:r>
              <a:rPr lang="ja-JP" altLang="en-US" dirty="0"/>
              <a:t>への寄付</a:t>
            </a:r>
            <a:r>
              <a:rPr lang="en-US" dirty="0"/>
              <a:t/>
            </a:r>
            <a:br>
              <a:rPr lang="en-US" dirty="0"/>
            </a:br>
            <a:r>
              <a:rPr lang="en-US" altLang="ja-JP" dirty="0"/>
              <a:t>1968</a:t>
            </a:r>
            <a:r>
              <a:rPr lang="ja-JP" altLang="en-US" dirty="0"/>
              <a:t>年７月１日～</a:t>
            </a:r>
            <a:r>
              <a:rPr lang="en-US" dirty="0"/>
              <a:t>2021</a:t>
            </a:r>
            <a:r>
              <a:rPr lang="ja-JP" altLang="en-US" dirty="0"/>
              <a:t>年６月３０日</a:t>
            </a:r>
            <a:endParaRPr lang="en-US" dirty="0"/>
          </a:p>
        </p:txBody>
      </p:sp>
      <p:graphicFrame>
        <p:nvGraphicFramePr>
          <p:cNvPr id="4" name="Table 3">
            <a:extLst>
              <a:ext uri="{FF2B5EF4-FFF2-40B4-BE49-F238E27FC236}">
                <a16:creationId xmlns:a16="http://schemas.microsoft.com/office/drawing/2014/main" xmlns="" id="{30F0E027-EBFE-490A-ADE8-77B3431AFBE2}"/>
              </a:ext>
            </a:extLst>
          </p:cNvPr>
          <p:cNvGraphicFramePr>
            <a:graphicFrameLocks noGrp="1"/>
          </p:cNvGraphicFramePr>
          <p:nvPr>
            <p:extLst>
              <p:ext uri="{D42A27DB-BD31-4B8C-83A1-F6EECF244321}">
                <p14:modId xmlns:p14="http://schemas.microsoft.com/office/powerpoint/2010/main" val="1232339431"/>
              </p:ext>
            </p:extLst>
          </p:nvPr>
        </p:nvGraphicFramePr>
        <p:xfrm>
          <a:off x="2035628" y="1562523"/>
          <a:ext cx="8120743" cy="4158027"/>
        </p:xfrm>
        <a:graphic>
          <a:graphicData uri="http://schemas.openxmlformats.org/drawingml/2006/table">
            <a:tbl>
              <a:tblPr>
                <a:tableStyleId>{616DA210-FB5B-4158-B5E0-FEB733F419BA}</a:tableStyleId>
              </a:tblPr>
              <a:tblGrid>
                <a:gridCol w="5203372">
                  <a:extLst>
                    <a:ext uri="{9D8B030D-6E8A-4147-A177-3AD203B41FA5}">
                      <a16:colId xmlns:a16="http://schemas.microsoft.com/office/drawing/2014/main" xmlns="" val="12185979"/>
                    </a:ext>
                  </a:extLst>
                </a:gridCol>
                <a:gridCol w="2917371">
                  <a:extLst>
                    <a:ext uri="{9D8B030D-6E8A-4147-A177-3AD203B41FA5}">
                      <a16:colId xmlns:a16="http://schemas.microsoft.com/office/drawing/2014/main" xmlns="" val="890381781"/>
                    </a:ext>
                  </a:extLst>
                </a:gridCol>
              </a:tblGrid>
              <a:tr h="0">
                <a:tc>
                  <a:txBody>
                    <a:bodyPr/>
                    <a:lstStyle/>
                    <a:p>
                      <a:pPr algn="ctr" fontAlgn="b"/>
                      <a:r>
                        <a:rPr lang="ja-JP" altLang="en-US" sz="2000" b="1" i="0" u="none" strike="noStrike" dirty="0">
                          <a:solidFill>
                            <a:schemeClr val="bg1"/>
                          </a:solidFill>
                          <a:effectLst/>
                          <a:latin typeface="Calibri" panose="020F0502020204030204" pitchFamily="34" charset="0"/>
                        </a:rPr>
                        <a:t>地区</a:t>
                      </a:r>
                      <a:endParaRPr lang="en-US" sz="2000" b="1" i="0" u="none" strike="noStrike" dirty="0">
                        <a:solidFill>
                          <a:schemeClr val="bg1"/>
                        </a:solidFill>
                        <a:effectLst/>
                        <a:latin typeface="Calibri" panose="020F0502020204030204" pitchFamily="34" charset="0"/>
                      </a:endParaRPr>
                    </a:p>
                  </a:txBody>
                  <a:tcPr marL="9525" marR="9525" marT="9525" marB="0" anchor="b"/>
                </a:tc>
                <a:tc>
                  <a:txBody>
                    <a:bodyPr/>
                    <a:lstStyle/>
                    <a:p>
                      <a:pPr algn="ctr" fontAlgn="b"/>
                      <a:r>
                        <a:rPr lang="ja-JP" altLang="en-US" sz="2000" b="1" u="none" strike="noStrike" dirty="0">
                          <a:solidFill>
                            <a:schemeClr val="bg1"/>
                          </a:solidFill>
                          <a:effectLst/>
                        </a:rPr>
                        <a:t>寄付総額</a:t>
                      </a:r>
                      <a:r>
                        <a:rPr lang="en-US" sz="2000" b="1" u="none" strike="noStrike" dirty="0">
                          <a:solidFill>
                            <a:schemeClr val="bg1"/>
                          </a:solidFill>
                          <a:effectLst/>
                        </a:rPr>
                        <a:t> </a:t>
                      </a:r>
                      <a:endParaRPr lang="en-US" sz="2000" b="1"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15393522"/>
                  </a:ext>
                </a:extLst>
              </a:tr>
              <a:tr h="427078">
                <a:tc>
                  <a:txBody>
                    <a:bodyPr/>
                    <a:lstStyle/>
                    <a:p>
                      <a:pPr algn="l" fontAlgn="b"/>
                      <a:r>
                        <a:rPr lang="en-US" sz="2000" b="0" u="none" strike="noStrike" dirty="0">
                          <a:solidFill>
                            <a:schemeClr val="bg1"/>
                          </a:solidFill>
                          <a:effectLst/>
                        </a:rPr>
                        <a:t>MD 330</a:t>
                      </a:r>
                      <a:endParaRPr lang="en-US" sz="2000" b="0" i="0" u="none"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en-US" sz="2000" b="0" u="none" strike="noStrike">
                          <a:solidFill>
                            <a:schemeClr val="bg1"/>
                          </a:solidFill>
                          <a:effectLst/>
                        </a:rPr>
                        <a:t> $                   47,345,854 </a:t>
                      </a:r>
                      <a:endParaRPr lang="en-US" sz="2000" b="0" i="0" u="none" strike="noStrike">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293372391"/>
                  </a:ext>
                </a:extLst>
              </a:tr>
              <a:tr h="427078">
                <a:tc>
                  <a:txBody>
                    <a:bodyPr/>
                    <a:lstStyle/>
                    <a:p>
                      <a:pPr algn="l" fontAlgn="b"/>
                      <a:r>
                        <a:rPr lang="en-US" sz="2000" b="0" u="none" strike="noStrike" dirty="0">
                          <a:solidFill>
                            <a:schemeClr val="bg1"/>
                          </a:solidFill>
                          <a:effectLst/>
                        </a:rPr>
                        <a:t>MD 331</a:t>
                      </a:r>
                      <a:endParaRPr lang="en-US" sz="2000" b="0" i="0" u="none"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en-US" sz="2000" b="0" u="none" strike="noStrike">
                          <a:solidFill>
                            <a:schemeClr val="bg1"/>
                          </a:solidFill>
                          <a:effectLst/>
                        </a:rPr>
                        <a:t> $                   21,922,594 </a:t>
                      </a:r>
                      <a:endParaRPr lang="en-US" sz="2000" b="0" i="0" u="none" strike="noStrike">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717315189"/>
                  </a:ext>
                </a:extLst>
              </a:tr>
              <a:tr h="427078">
                <a:tc>
                  <a:txBody>
                    <a:bodyPr/>
                    <a:lstStyle/>
                    <a:p>
                      <a:pPr algn="l" fontAlgn="b"/>
                      <a:r>
                        <a:rPr lang="en-US" sz="2000" b="0" u="none" strike="noStrike" dirty="0">
                          <a:solidFill>
                            <a:schemeClr val="bg1"/>
                          </a:solidFill>
                          <a:effectLst/>
                        </a:rPr>
                        <a:t>MD 332</a:t>
                      </a:r>
                      <a:endParaRPr lang="en-US" sz="2000" b="0" i="0" u="none"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en-US" sz="2000" b="0" u="none" strike="noStrike">
                          <a:solidFill>
                            <a:schemeClr val="bg1"/>
                          </a:solidFill>
                          <a:effectLst/>
                        </a:rPr>
                        <a:t> $                   24,604,985 </a:t>
                      </a:r>
                      <a:endParaRPr lang="en-US" sz="2000" b="0" i="0" u="none" strike="noStrike">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871062791"/>
                  </a:ext>
                </a:extLst>
              </a:tr>
              <a:tr h="427078">
                <a:tc>
                  <a:txBody>
                    <a:bodyPr/>
                    <a:lstStyle/>
                    <a:p>
                      <a:pPr algn="l" fontAlgn="b"/>
                      <a:r>
                        <a:rPr lang="en-US" sz="2000" b="0" u="none" strike="noStrike" dirty="0">
                          <a:solidFill>
                            <a:schemeClr val="bg1"/>
                          </a:solidFill>
                          <a:effectLst/>
                        </a:rPr>
                        <a:t>MD 333</a:t>
                      </a:r>
                      <a:endParaRPr lang="en-US" sz="2000" b="0" i="0" u="none"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en-US" sz="2000" b="0" u="none" strike="noStrike" dirty="0">
                          <a:solidFill>
                            <a:schemeClr val="bg1"/>
                          </a:solidFill>
                          <a:effectLst/>
                        </a:rPr>
                        <a:t> $                   34,705,622 </a:t>
                      </a:r>
                      <a:endParaRPr lang="en-US" sz="2000" b="0"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42269950"/>
                  </a:ext>
                </a:extLst>
              </a:tr>
              <a:tr h="427078">
                <a:tc>
                  <a:txBody>
                    <a:bodyPr/>
                    <a:lstStyle/>
                    <a:p>
                      <a:pPr algn="l" fontAlgn="b"/>
                      <a:r>
                        <a:rPr lang="en-US" sz="2000" b="1" u="none" strike="noStrike" dirty="0">
                          <a:solidFill>
                            <a:srgbClr val="FFFF00"/>
                          </a:solidFill>
                          <a:effectLst/>
                        </a:rPr>
                        <a:t>MD 334</a:t>
                      </a:r>
                      <a:endParaRPr lang="en-US" sz="2000" b="1" i="0" u="none" strike="noStrike" dirty="0">
                        <a:solidFill>
                          <a:srgbClr val="FFFF00"/>
                        </a:solidFill>
                        <a:effectLst/>
                        <a:latin typeface="Calibri" panose="020F0502020204030204" pitchFamily="34" charset="0"/>
                      </a:endParaRPr>
                    </a:p>
                  </a:txBody>
                  <a:tcPr marL="9525" marR="9525" marT="9525" marB="0" anchor="b"/>
                </a:tc>
                <a:tc>
                  <a:txBody>
                    <a:bodyPr/>
                    <a:lstStyle/>
                    <a:p>
                      <a:pPr algn="l" fontAlgn="b"/>
                      <a:r>
                        <a:rPr lang="en-US" sz="2000" b="1" u="none" strike="noStrike" dirty="0">
                          <a:solidFill>
                            <a:srgbClr val="FFFF00"/>
                          </a:solidFill>
                          <a:effectLst/>
                        </a:rPr>
                        <a:t> $                   89,082,999 </a:t>
                      </a:r>
                      <a:endParaRPr lang="en-US" sz="2000" b="1" i="0" u="none" strike="noStrike" dirty="0">
                        <a:solidFill>
                          <a:srgbClr val="FFFF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773046336"/>
                  </a:ext>
                </a:extLst>
              </a:tr>
              <a:tr h="427078">
                <a:tc>
                  <a:txBody>
                    <a:bodyPr/>
                    <a:lstStyle/>
                    <a:p>
                      <a:pPr algn="l" fontAlgn="b"/>
                      <a:r>
                        <a:rPr lang="en-US" sz="2000" b="0" u="none" strike="noStrike" dirty="0">
                          <a:solidFill>
                            <a:schemeClr val="bg1"/>
                          </a:solidFill>
                          <a:effectLst/>
                        </a:rPr>
                        <a:t>MD 335</a:t>
                      </a:r>
                      <a:endParaRPr lang="en-US" sz="2000" b="0" i="0" u="none"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en-US" sz="2000" b="0" u="none" strike="noStrike" dirty="0">
                          <a:solidFill>
                            <a:schemeClr val="bg1"/>
                          </a:solidFill>
                          <a:effectLst/>
                        </a:rPr>
                        <a:t> $                   72,204,166 </a:t>
                      </a:r>
                      <a:endParaRPr lang="en-US" sz="2000" b="0"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18161921"/>
                  </a:ext>
                </a:extLst>
              </a:tr>
              <a:tr h="427078">
                <a:tc>
                  <a:txBody>
                    <a:bodyPr/>
                    <a:lstStyle/>
                    <a:p>
                      <a:pPr algn="l" fontAlgn="b"/>
                      <a:r>
                        <a:rPr lang="en-US" sz="2000" b="0" u="none" strike="noStrike">
                          <a:solidFill>
                            <a:schemeClr val="bg1"/>
                          </a:solidFill>
                          <a:effectLst/>
                        </a:rPr>
                        <a:t>MD 336</a:t>
                      </a:r>
                      <a:endParaRPr lang="en-US" sz="2000" b="0" i="0" u="none" strike="noStrike">
                        <a:solidFill>
                          <a:schemeClr val="bg1"/>
                        </a:solidFill>
                        <a:effectLst/>
                        <a:latin typeface="Calibri" panose="020F0502020204030204" pitchFamily="34" charset="0"/>
                      </a:endParaRPr>
                    </a:p>
                  </a:txBody>
                  <a:tcPr marL="9525" marR="9525" marT="9525" marB="0" anchor="b"/>
                </a:tc>
                <a:tc>
                  <a:txBody>
                    <a:bodyPr/>
                    <a:lstStyle/>
                    <a:p>
                      <a:pPr algn="l" fontAlgn="b"/>
                      <a:r>
                        <a:rPr lang="en-US" sz="2000" b="0" u="none" strike="noStrike" dirty="0">
                          <a:solidFill>
                            <a:schemeClr val="bg1"/>
                          </a:solidFill>
                          <a:effectLst/>
                        </a:rPr>
                        <a:t> $                   47,846,071 </a:t>
                      </a:r>
                      <a:endParaRPr lang="en-US" sz="2000" b="0"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09571093"/>
                  </a:ext>
                </a:extLst>
              </a:tr>
              <a:tr h="427078">
                <a:tc>
                  <a:txBody>
                    <a:bodyPr/>
                    <a:lstStyle/>
                    <a:p>
                      <a:pPr algn="l" fontAlgn="b"/>
                      <a:r>
                        <a:rPr lang="en-US" sz="2000" b="0" u="none" strike="noStrike">
                          <a:solidFill>
                            <a:schemeClr val="bg1"/>
                          </a:solidFill>
                          <a:effectLst/>
                        </a:rPr>
                        <a:t>MD 337</a:t>
                      </a:r>
                      <a:endParaRPr lang="en-US" sz="2000" b="0" i="0" u="none" strike="noStrike">
                        <a:solidFill>
                          <a:schemeClr val="bg1"/>
                        </a:solidFill>
                        <a:effectLst/>
                        <a:latin typeface="Calibri" panose="020F0502020204030204" pitchFamily="34" charset="0"/>
                      </a:endParaRPr>
                    </a:p>
                  </a:txBody>
                  <a:tcPr marL="9525" marR="9525" marT="9525" marB="0" anchor="b"/>
                </a:tc>
                <a:tc>
                  <a:txBody>
                    <a:bodyPr/>
                    <a:lstStyle/>
                    <a:p>
                      <a:pPr algn="l" fontAlgn="b"/>
                      <a:r>
                        <a:rPr lang="en-US" sz="2000" b="0" u="none" strike="noStrike" dirty="0">
                          <a:solidFill>
                            <a:schemeClr val="bg1"/>
                          </a:solidFill>
                          <a:effectLst/>
                        </a:rPr>
                        <a:t> $                   48,687,831 </a:t>
                      </a:r>
                      <a:endParaRPr lang="en-US" sz="2000" b="0"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74301334"/>
                  </a:ext>
                </a:extLst>
              </a:tr>
              <a:tr h="427078">
                <a:tc>
                  <a:txBody>
                    <a:bodyPr/>
                    <a:lstStyle/>
                    <a:p>
                      <a:pPr algn="l" fontAlgn="b"/>
                      <a:r>
                        <a:rPr lang="ja-JP" altLang="en-US" sz="2000" b="1" i="0" u="none" strike="noStrike" dirty="0">
                          <a:solidFill>
                            <a:schemeClr val="bg1"/>
                          </a:solidFill>
                          <a:effectLst/>
                          <a:latin typeface="Calibri" panose="020F0502020204030204" pitchFamily="34" charset="0"/>
                        </a:rPr>
                        <a:t>全日本合計</a:t>
                      </a:r>
                      <a:endParaRPr lang="en-US" sz="2000" b="1" i="0" u="none"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en-US" sz="2000" b="1" u="none" strike="noStrike" dirty="0">
                          <a:solidFill>
                            <a:schemeClr val="bg1"/>
                          </a:solidFill>
                          <a:effectLst/>
                        </a:rPr>
                        <a:t> $                 386,400,121 </a:t>
                      </a:r>
                      <a:endParaRPr lang="en-US" sz="2000" b="1"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98135648"/>
                  </a:ext>
                </a:extLst>
              </a:tr>
            </a:tbl>
          </a:graphicData>
        </a:graphic>
      </p:graphicFrame>
      <p:sp>
        <p:nvSpPr>
          <p:cNvPr id="5" name="TextBox 4">
            <a:extLst>
              <a:ext uri="{FF2B5EF4-FFF2-40B4-BE49-F238E27FC236}">
                <a16:creationId xmlns:a16="http://schemas.microsoft.com/office/drawing/2014/main" xmlns="" id="{59ECB47B-910C-40FA-BD57-DCDBD7564282}"/>
              </a:ext>
            </a:extLst>
          </p:cNvPr>
          <p:cNvSpPr txBox="1"/>
          <p:nvPr/>
        </p:nvSpPr>
        <p:spPr>
          <a:xfrm>
            <a:off x="7323192" y="220583"/>
            <a:ext cx="33794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FEFFFF"/>
                </a:solidFill>
                <a:effectLst/>
                <a:uLnTx/>
                <a:uFillTx/>
                <a:latin typeface="Blackadder ITC" panose="04020505051007020D02" pitchFamily="82" charset="0"/>
                <a:ea typeface="ＭＳ Ｐゴシック" panose="020B0600070205080204" pitchFamily="34" charset="-128"/>
                <a:cs typeface="+mn-cs"/>
              </a:rPr>
              <a:t>多くのご支援に感謝いたします！</a:t>
            </a:r>
            <a:endParaRPr kumimoji="0" lang="en-US" sz="2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3937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77978-F00C-0051-8316-7F1183D1B1B8}"/>
              </a:ext>
            </a:extLst>
          </p:cNvPr>
          <p:cNvSpPr>
            <a:spLocks noGrp="1"/>
          </p:cNvSpPr>
          <p:nvPr>
            <p:ph type="ctrTitle"/>
          </p:nvPr>
        </p:nvSpPr>
        <p:spPr>
          <a:xfrm>
            <a:off x="2571750" y="1203779"/>
            <a:ext cx="10442121" cy="4658178"/>
          </a:xfrm>
        </p:spPr>
        <p:txBody>
          <a:bodyPr>
            <a:noAutofit/>
          </a:bodyPr>
          <a:lstStyle/>
          <a:p>
            <a:r>
              <a:rPr lang="ja-JP" altLang="en-US" sz="2400" dirty="0">
                <a:solidFill>
                  <a:schemeClr val="accent4">
                    <a:lumMod val="50000"/>
                  </a:schemeClr>
                </a:solidFill>
              </a:rPr>
              <a:t>オセアル調整事務局ＬＣＩＦ担当チーム</a:t>
            </a:r>
            <a:r>
              <a:rPr lang="en-US" altLang="ja-JP" sz="2400" dirty="0">
                <a:solidFill>
                  <a:schemeClr val="tx2">
                    <a:lumMod val="50000"/>
                  </a:schemeClr>
                </a:solidFill>
              </a:rPr>
              <a:t/>
            </a:r>
            <a:br>
              <a:rPr lang="en-US" altLang="ja-JP" sz="2400" dirty="0">
                <a:solidFill>
                  <a:schemeClr val="tx2">
                    <a:lumMod val="50000"/>
                  </a:schemeClr>
                </a:solidFill>
              </a:rPr>
            </a:br>
            <a:r>
              <a:rPr lang="en-US" altLang="ja-JP" sz="2400" dirty="0">
                <a:solidFill>
                  <a:schemeClr val="tx2">
                    <a:lumMod val="50000"/>
                  </a:schemeClr>
                </a:solidFill>
              </a:rPr>
              <a:t/>
            </a:r>
            <a:br>
              <a:rPr lang="en-US" altLang="ja-JP" sz="2400" dirty="0">
                <a:solidFill>
                  <a:schemeClr val="tx2">
                    <a:lumMod val="50000"/>
                  </a:schemeClr>
                </a:solidFill>
              </a:rPr>
            </a:br>
            <a:r>
              <a:rPr lang="en-US" altLang="ja-JP" sz="2400" dirty="0">
                <a:solidFill>
                  <a:schemeClr val="tx2">
                    <a:lumMod val="50000"/>
                  </a:schemeClr>
                </a:solidFill>
                <a:hlinkClick r:id="rId2"/>
              </a:rPr>
              <a:t>LCIFTokyo@lionsclubs.org</a:t>
            </a:r>
            <a:r>
              <a:rPr lang="en-US" altLang="ja-JP" sz="2400" dirty="0">
                <a:solidFill>
                  <a:schemeClr val="tx2">
                    <a:lumMod val="50000"/>
                  </a:schemeClr>
                </a:solidFill>
              </a:rPr>
              <a:t/>
            </a:r>
            <a:br>
              <a:rPr lang="en-US" altLang="ja-JP" sz="2400" dirty="0">
                <a:solidFill>
                  <a:schemeClr val="tx2">
                    <a:lumMod val="50000"/>
                  </a:schemeClr>
                </a:solidFill>
              </a:rPr>
            </a:br>
            <a:r>
              <a:rPr lang="en-US" altLang="ja-JP" sz="2400" dirty="0">
                <a:solidFill>
                  <a:schemeClr val="tx2">
                    <a:lumMod val="50000"/>
                  </a:schemeClr>
                </a:solidFill>
              </a:rPr>
              <a:t/>
            </a:r>
            <a:br>
              <a:rPr lang="en-US" altLang="ja-JP" sz="2400" dirty="0">
                <a:solidFill>
                  <a:schemeClr val="tx2">
                    <a:lumMod val="50000"/>
                  </a:schemeClr>
                </a:solidFill>
              </a:rPr>
            </a:br>
            <a:r>
              <a:rPr lang="en-US" altLang="ja-JP" sz="2400" dirty="0">
                <a:solidFill>
                  <a:schemeClr val="tx2">
                    <a:lumMod val="50000"/>
                  </a:schemeClr>
                </a:solidFill>
              </a:rPr>
              <a:t/>
            </a:r>
            <a:br>
              <a:rPr lang="en-US" altLang="ja-JP" sz="2400" dirty="0">
                <a:solidFill>
                  <a:schemeClr val="tx2">
                    <a:lumMod val="50000"/>
                  </a:schemeClr>
                </a:solidFill>
              </a:rPr>
            </a:br>
            <a:r>
              <a:rPr lang="ja-JP" altLang="en-US" sz="2400" dirty="0">
                <a:solidFill>
                  <a:schemeClr val="tx2">
                    <a:lumMod val="50000"/>
                  </a:schemeClr>
                </a:solidFill>
              </a:rPr>
              <a:t>本間純子　</a:t>
            </a:r>
            <a:r>
              <a:rPr lang="en-US" altLang="ja-JP" sz="2400" dirty="0">
                <a:solidFill>
                  <a:schemeClr val="tx2">
                    <a:lumMod val="50000"/>
                  </a:schemeClr>
                </a:solidFill>
              </a:rPr>
              <a:t>LCIF</a:t>
            </a:r>
            <a:r>
              <a:rPr lang="ja-JP" altLang="en-US" sz="2400" dirty="0">
                <a:solidFill>
                  <a:schemeClr val="tx2">
                    <a:lumMod val="50000"/>
                  </a:schemeClr>
                </a:solidFill>
              </a:rPr>
              <a:t>スペシャリストー日本　開発及びプログラム　</a:t>
            </a:r>
            <a:r>
              <a:rPr lang="en-US" altLang="ja-JP" sz="2400" dirty="0">
                <a:solidFill>
                  <a:schemeClr val="tx2">
                    <a:lumMod val="50000"/>
                  </a:schemeClr>
                </a:solidFill>
                <a:hlinkClick r:id="rId3"/>
              </a:rPr>
              <a:t>junko.Honma@lionsclubs.org</a:t>
            </a:r>
            <a:r>
              <a:rPr lang="en-US" altLang="ja-JP" sz="2400" dirty="0">
                <a:solidFill>
                  <a:schemeClr val="tx2">
                    <a:lumMod val="50000"/>
                  </a:schemeClr>
                </a:solidFill>
              </a:rPr>
              <a:t> </a:t>
            </a:r>
            <a:br>
              <a:rPr lang="en-US" altLang="ja-JP" sz="2400" dirty="0">
                <a:solidFill>
                  <a:schemeClr val="tx2">
                    <a:lumMod val="50000"/>
                  </a:schemeClr>
                </a:solidFill>
              </a:rPr>
            </a:br>
            <a:r>
              <a:rPr lang="en-US" altLang="ja-JP" sz="2400" dirty="0">
                <a:solidFill>
                  <a:schemeClr val="tx2">
                    <a:lumMod val="50000"/>
                  </a:schemeClr>
                </a:solidFill>
              </a:rPr>
              <a:t/>
            </a:r>
            <a:br>
              <a:rPr lang="en-US" altLang="ja-JP" sz="2400" dirty="0">
                <a:solidFill>
                  <a:schemeClr val="tx2">
                    <a:lumMod val="50000"/>
                  </a:schemeClr>
                </a:solidFill>
              </a:rPr>
            </a:br>
            <a:r>
              <a:rPr lang="ja-JP" altLang="en-US" sz="2400" dirty="0">
                <a:solidFill>
                  <a:schemeClr val="tx2">
                    <a:lumMod val="50000"/>
                  </a:schemeClr>
                </a:solidFill>
              </a:rPr>
              <a:t>塚田加奈子　ＬＣＩＦ日本ドナーサービス担当</a:t>
            </a:r>
            <a:r>
              <a:rPr lang="en-US" altLang="ja-JP" sz="2400" dirty="0">
                <a:solidFill>
                  <a:schemeClr val="tx2">
                    <a:lumMod val="50000"/>
                  </a:schemeClr>
                </a:solidFill>
              </a:rPr>
              <a:t/>
            </a:r>
            <a:br>
              <a:rPr lang="en-US" altLang="ja-JP" sz="2400" dirty="0">
                <a:solidFill>
                  <a:schemeClr val="tx2">
                    <a:lumMod val="50000"/>
                  </a:schemeClr>
                </a:solidFill>
              </a:rPr>
            </a:br>
            <a:r>
              <a:rPr lang="en-US" altLang="ja-JP" sz="2400" dirty="0">
                <a:solidFill>
                  <a:schemeClr val="tx2">
                    <a:lumMod val="50000"/>
                  </a:schemeClr>
                </a:solidFill>
                <a:hlinkClick r:id="rId4"/>
              </a:rPr>
              <a:t>Kanako.Tsukada@lionsclubs.org</a:t>
            </a:r>
            <a:r>
              <a:rPr lang="en-US" altLang="ja-JP" sz="2400" dirty="0">
                <a:solidFill>
                  <a:schemeClr val="tx2">
                    <a:lumMod val="50000"/>
                  </a:schemeClr>
                </a:solidFill>
              </a:rPr>
              <a:t> </a:t>
            </a:r>
            <a:br>
              <a:rPr lang="en-US" altLang="ja-JP" sz="2400" dirty="0">
                <a:solidFill>
                  <a:schemeClr val="tx2">
                    <a:lumMod val="50000"/>
                  </a:schemeClr>
                </a:solidFill>
              </a:rPr>
            </a:br>
            <a:r>
              <a:rPr lang="en-US" altLang="ja-JP" sz="2400" dirty="0">
                <a:solidFill>
                  <a:schemeClr val="tx2">
                    <a:lumMod val="50000"/>
                  </a:schemeClr>
                </a:solidFill>
              </a:rPr>
              <a:t/>
            </a:r>
            <a:br>
              <a:rPr lang="en-US" altLang="ja-JP" sz="2400" dirty="0">
                <a:solidFill>
                  <a:schemeClr val="tx2">
                    <a:lumMod val="50000"/>
                  </a:schemeClr>
                </a:solidFill>
              </a:rPr>
            </a:br>
            <a:r>
              <a:rPr lang="ja-JP" altLang="en-US" sz="2400" dirty="0">
                <a:solidFill>
                  <a:schemeClr val="tx2">
                    <a:lumMod val="50000"/>
                  </a:schemeClr>
                </a:solidFill>
              </a:rPr>
              <a:t>箕輪絹子　総務会計スペシャリスト</a:t>
            </a:r>
            <a:r>
              <a:rPr lang="en-US" altLang="ja-JP" sz="2400" dirty="0">
                <a:solidFill>
                  <a:schemeClr val="tx2">
                    <a:lumMod val="50000"/>
                  </a:schemeClr>
                </a:solidFill>
              </a:rPr>
              <a:t/>
            </a:r>
            <a:br>
              <a:rPr lang="en-US" altLang="ja-JP" sz="2400" dirty="0">
                <a:solidFill>
                  <a:schemeClr val="tx2">
                    <a:lumMod val="50000"/>
                  </a:schemeClr>
                </a:solidFill>
              </a:rPr>
            </a:br>
            <a:r>
              <a:rPr lang="en-US" altLang="ja-JP" sz="2400" dirty="0">
                <a:solidFill>
                  <a:schemeClr val="tx2">
                    <a:lumMod val="50000"/>
                  </a:schemeClr>
                </a:solidFill>
                <a:hlinkClick r:id="rId5"/>
              </a:rPr>
              <a:t>kinuko.minowa@lionsclubs.org</a:t>
            </a:r>
            <a:r>
              <a:rPr lang="en-US" altLang="ja-JP" sz="2400" dirty="0">
                <a:solidFill>
                  <a:schemeClr val="tx2">
                    <a:lumMod val="50000"/>
                  </a:schemeClr>
                </a:solidFill>
              </a:rPr>
              <a:t> </a:t>
            </a:r>
            <a:br>
              <a:rPr lang="en-US" altLang="ja-JP" sz="2400" dirty="0">
                <a:solidFill>
                  <a:schemeClr val="tx2">
                    <a:lumMod val="50000"/>
                  </a:schemeClr>
                </a:solidFill>
              </a:rPr>
            </a:br>
            <a:r>
              <a:rPr lang="en-US" altLang="ja-JP" sz="2400" dirty="0">
                <a:solidFill>
                  <a:schemeClr val="tx2">
                    <a:lumMod val="50000"/>
                  </a:schemeClr>
                </a:solidFill>
              </a:rPr>
              <a:t/>
            </a:r>
            <a:br>
              <a:rPr lang="en-US" altLang="ja-JP" sz="2400" dirty="0">
                <a:solidFill>
                  <a:schemeClr val="tx2">
                    <a:lumMod val="50000"/>
                  </a:schemeClr>
                </a:solidFill>
              </a:rPr>
            </a:br>
            <a:r>
              <a:rPr lang="ja-JP" altLang="en-US" sz="2400" dirty="0">
                <a:solidFill>
                  <a:schemeClr val="tx2">
                    <a:lumMod val="50000"/>
                  </a:schemeClr>
                </a:solidFill>
              </a:rPr>
              <a:t>マーズ佐子</a:t>
            </a:r>
            <a:r>
              <a:rPr lang="en-US" altLang="ja-JP" sz="2400" dirty="0">
                <a:solidFill>
                  <a:schemeClr val="tx2">
                    <a:lumMod val="50000"/>
                  </a:schemeClr>
                </a:solidFill>
              </a:rPr>
              <a:t>	</a:t>
            </a:r>
            <a:r>
              <a:rPr lang="ja-JP" altLang="en-US" sz="2400" dirty="0">
                <a:solidFill>
                  <a:schemeClr val="tx2">
                    <a:lumMod val="50000"/>
                  </a:schemeClr>
                </a:solidFill>
              </a:rPr>
              <a:t>事務局長</a:t>
            </a:r>
            <a:r>
              <a:rPr lang="en-US" altLang="ja-JP" sz="2400" dirty="0">
                <a:solidFill>
                  <a:schemeClr val="tx2">
                    <a:lumMod val="50000"/>
                  </a:schemeClr>
                </a:solidFill>
              </a:rPr>
              <a:t/>
            </a:r>
            <a:br>
              <a:rPr lang="en-US" altLang="ja-JP" sz="2400" dirty="0">
                <a:solidFill>
                  <a:schemeClr val="tx2">
                    <a:lumMod val="50000"/>
                  </a:schemeClr>
                </a:solidFill>
              </a:rPr>
            </a:br>
            <a:r>
              <a:rPr lang="en-US" altLang="ja-JP" sz="2400" dirty="0">
                <a:solidFill>
                  <a:schemeClr val="tx2">
                    <a:lumMod val="50000"/>
                  </a:schemeClr>
                </a:solidFill>
                <a:hlinkClick r:id="rId6"/>
              </a:rPr>
              <a:t>yoshiko.merz@lionsclubs.org</a:t>
            </a:r>
            <a:r>
              <a:rPr lang="en-US" altLang="ja-JP" sz="2400" dirty="0">
                <a:solidFill>
                  <a:schemeClr val="tx2">
                    <a:lumMod val="50000"/>
                  </a:schemeClr>
                </a:solidFill>
              </a:rPr>
              <a:t> </a:t>
            </a:r>
            <a:br>
              <a:rPr lang="en-US" altLang="ja-JP" sz="2400" dirty="0">
                <a:solidFill>
                  <a:schemeClr val="tx2">
                    <a:lumMod val="50000"/>
                  </a:schemeClr>
                </a:solidFill>
              </a:rPr>
            </a:br>
            <a:r>
              <a:rPr lang="en-US" altLang="ja-JP" sz="2400" dirty="0">
                <a:solidFill>
                  <a:schemeClr val="tx2">
                    <a:lumMod val="50000"/>
                  </a:schemeClr>
                </a:solidFill>
              </a:rPr>
              <a:t/>
            </a:r>
            <a:br>
              <a:rPr lang="en-US" altLang="ja-JP" sz="2400" dirty="0">
                <a:solidFill>
                  <a:schemeClr val="tx2">
                    <a:lumMod val="50000"/>
                  </a:schemeClr>
                </a:solidFill>
              </a:rPr>
            </a:br>
            <a:r>
              <a:rPr lang="en-US" altLang="ja-JP" sz="2800" dirty="0">
                <a:solidFill>
                  <a:schemeClr val="tx2">
                    <a:lumMod val="50000"/>
                  </a:schemeClr>
                </a:solidFill>
              </a:rPr>
              <a:t/>
            </a:r>
            <a:br>
              <a:rPr lang="en-US" altLang="ja-JP" sz="2800" dirty="0">
                <a:solidFill>
                  <a:schemeClr val="tx2">
                    <a:lumMod val="50000"/>
                  </a:schemeClr>
                </a:solidFill>
              </a:rPr>
            </a:br>
            <a:endParaRPr lang="en-US" sz="2800" dirty="0">
              <a:solidFill>
                <a:schemeClr val="tx2">
                  <a:lumMod val="50000"/>
                </a:schemeClr>
              </a:solidFill>
            </a:endParaRPr>
          </a:p>
        </p:txBody>
      </p:sp>
    </p:spTree>
    <p:extLst>
      <p:ext uri="{BB962C8B-B14F-4D97-AF65-F5344CB8AC3E}">
        <p14:creationId xmlns:p14="http://schemas.microsoft.com/office/powerpoint/2010/main" val="1387378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04D2F6D-8275-114C-87B5-061A4D037F6C}"/>
              </a:ext>
            </a:extLst>
          </p:cNvPr>
          <p:cNvPicPr>
            <a:picLocks noChangeAspect="1"/>
          </p:cNvPicPr>
          <p:nvPr/>
        </p:nvPicPr>
        <p:blipFill>
          <a:blip r:embed="rId3"/>
          <a:srcRect/>
          <a:stretch/>
        </p:blipFill>
        <p:spPr>
          <a:xfrm>
            <a:off x="5615757" y="0"/>
            <a:ext cx="6566302" cy="7467975"/>
          </a:xfrm>
          <a:prstGeom prst="rect">
            <a:avLst/>
          </a:prstGeom>
        </p:spPr>
      </p:pic>
      <p:sp>
        <p:nvSpPr>
          <p:cNvPr id="16" name="Title 15">
            <a:extLst>
              <a:ext uri="{FF2B5EF4-FFF2-40B4-BE49-F238E27FC236}">
                <a16:creationId xmlns:a16="http://schemas.microsoft.com/office/drawing/2014/main" xmlns="" id="{4677BF9C-88B2-C042-A665-9C9936033713}"/>
              </a:ext>
            </a:extLst>
          </p:cNvPr>
          <p:cNvSpPr>
            <a:spLocks noGrp="1"/>
          </p:cNvSpPr>
          <p:nvPr>
            <p:ph type="ctrTitle"/>
          </p:nvPr>
        </p:nvSpPr>
        <p:spPr>
          <a:xfrm>
            <a:off x="334391" y="2105735"/>
            <a:ext cx="7649817" cy="2387600"/>
          </a:xfrm>
        </p:spPr>
        <p:txBody>
          <a:bodyPr>
            <a:normAutofit/>
          </a:bodyPr>
          <a:lstStyle/>
          <a:p>
            <a:r>
              <a:rPr lang="en-US" b="1" dirty="0"/>
              <a:t>THANK</a:t>
            </a:r>
            <a:r>
              <a:rPr lang="ja-JP" altLang="en-US" b="1" dirty="0"/>
              <a:t>　</a:t>
            </a:r>
            <a:r>
              <a:rPr lang="en-US" b="1" dirty="0"/>
              <a:t>YOU!</a:t>
            </a:r>
            <a:br>
              <a:rPr lang="en-US" b="1" dirty="0"/>
            </a:br>
            <a:r>
              <a:rPr lang="ja-JP" altLang="en-US" b="1" dirty="0"/>
              <a:t>ありがとうございました！</a:t>
            </a:r>
            <a:endParaRPr lang="en-US" b="1" dirty="0"/>
          </a:p>
        </p:txBody>
      </p:sp>
    </p:spTree>
    <p:extLst>
      <p:ext uri="{BB962C8B-B14F-4D97-AF65-F5344CB8AC3E}">
        <p14:creationId xmlns:p14="http://schemas.microsoft.com/office/powerpoint/2010/main" val="36424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07AB9CB7-F05F-B84E-A7F2-97782D1C7162}"/>
              </a:ext>
            </a:extLst>
          </p:cNvPr>
          <p:cNvGraphicFramePr/>
          <p:nvPr/>
        </p:nvGraphicFramePr>
        <p:xfrm>
          <a:off x="109370" y="1646955"/>
          <a:ext cx="11278568" cy="463257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xmlns="" id="{B81C521A-0799-4A49-876B-797FDFEF4AA9}"/>
              </a:ext>
            </a:extLst>
          </p:cNvPr>
          <p:cNvSpPr txBox="1"/>
          <p:nvPr/>
        </p:nvSpPr>
        <p:spPr>
          <a:xfrm>
            <a:off x="430212" y="461012"/>
            <a:ext cx="96462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000" b="1" spc="300" dirty="0">
                <a:solidFill>
                  <a:srgbClr val="FFFFFF"/>
                </a:solidFill>
                <a:latin typeface="Arial" panose="020B0604020202020204" pitchFamily="34" charset="0"/>
                <a:cs typeface="Arial" panose="020B0604020202020204" pitchFamily="34" charset="0"/>
              </a:rPr>
              <a:t>交付金の種類別交付金額</a:t>
            </a: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2021-2022</a:t>
            </a:r>
            <a:r>
              <a:rPr kumimoji="0" lang="ja-JP" alt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年度</a:t>
            </a:r>
            <a:endPar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xmlns="" id="{C3969DC2-0380-8344-9A8D-E179936D0C8C}"/>
              </a:ext>
            </a:extLst>
          </p:cNvPr>
          <p:cNvCxnSpPr/>
          <p:nvPr/>
        </p:nvCxnSpPr>
        <p:spPr>
          <a:xfrm>
            <a:off x="527428" y="1476675"/>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01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07AB9CB7-F05F-B84E-A7F2-97782D1C7162}"/>
              </a:ext>
            </a:extLst>
          </p:cNvPr>
          <p:cNvGraphicFramePr/>
          <p:nvPr/>
        </p:nvGraphicFramePr>
        <p:xfrm>
          <a:off x="109370" y="1646955"/>
          <a:ext cx="11278568" cy="463257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xmlns="" id="{B81C521A-0799-4A49-876B-797FDFEF4AA9}"/>
              </a:ext>
            </a:extLst>
          </p:cNvPr>
          <p:cNvSpPr txBox="1"/>
          <p:nvPr/>
        </p:nvSpPr>
        <p:spPr>
          <a:xfrm>
            <a:off x="430212" y="461012"/>
            <a:ext cx="96462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000" b="1" spc="300" dirty="0">
                <a:solidFill>
                  <a:srgbClr val="FFFFFF"/>
                </a:solidFill>
                <a:latin typeface="Arial" panose="020B0604020202020204" pitchFamily="34" charset="0"/>
                <a:cs typeface="Arial" panose="020B0604020202020204" pitchFamily="34" charset="0"/>
              </a:rPr>
              <a:t>重点分野別交付金額</a:t>
            </a: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2021-2022</a:t>
            </a:r>
            <a:r>
              <a:rPr kumimoji="0" lang="ja-JP" alt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年度</a:t>
            </a:r>
            <a:endPar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xmlns="" id="{C3969DC2-0380-8344-9A8D-E179936D0C8C}"/>
              </a:ext>
            </a:extLst>
          </p:cNvPr>
          <p:cNvCxnSpPr/>
          <p:nvPr/>
        </p:nvCxnSpPr>
        <p:spPr>
          <a:xfrm>
            <a:off x="527428" y="1476675"/>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32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4" name="TextBox 3"/>
          <p:cNvSpPr txBox="1"/>
          <p:nvPr/>
        </p:nvSpPr>
        <p:spPr>
          <a:xfrm>
            <a:off x="557522" y="288443"/>
            <a:ext cx="809477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FEFFFF"/>
                </a:solidFill>
                <a:effectLst/>
                <a:uLnTx/>
                <a:uFillTx/>
                <a:latin typeface="Arial"/>
                <a:ea typeface="ＭＳ Ｐゴシック" panose="020B0600070205080204" pitchFamily="34" charset="-128"/>
                <a:cs typeface="Arial"/>
              </a:rPr>
              <a:t>２０２１－２０２２　日本の交付金件数</a:t>
            </a:r>
            <a:endParaRPr kumimoji="0" lang="en-US" sz="32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cxnSp>
        <p:nvCxnSpPr>
          <p:cNvPr id="7" name="Straight Connector 6"/>
          <p:cNvCxnSpPr/>
          <p:nvPr/>
        </p:nvCxnSpPr>
        <p:spPr>
          <a:xfrm>
            <a:off x="557523" y="920920"/>
            <a:ext cx="35471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xmlns="" id="{060B1FBD-4999-E3FC-1EB2-EFC0D5D36B8C}"/>
              </a:ext>
            </a:extLst>
          </p:cNvPr>
          <p:cNvGraphicFramePr>
            <a:graphicFrameLocks/>
          </p:cNvGraphicFramePr>
          <p:nvPr>
            <p:extLst>
              <p:ext uri="{D42A27DB-BD31-4B8C-83A1-F6EECF244321}">
                <p14:modId xmlns:p14="http://schemas.microsoft.com/office/powerpoint/2010/main" val="2944570516"/>
              </p:ext>
            </p:extLst>
          </p:nvPr>
        </p:nvGraphicFramePr>
        <p:xfrm>
          <a:off x="4604908" y="1700080"/>
          <a:ext cx="7364456" cy="496311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2031762E-DBFD-1500-5AD9-CD9779C185E6}"/>
              </a:ext>
            </a:extLst>
          </p:cNvPr>
          <p:cNvSpPr txBox="1"/>
          <p:nvPr/>
        </p:nvSpPr>
        <p:spPr>
          <a:xfrm>
            <a:off x="222636" y="973433"/>
            <a:ext cx="6408751" cy="4031873"/>
          </a:xfrm>
          <a:prstGeom prst="rect">
            <a:avLst/>
          </a:prstGeom>
          <a:noFill/>
        </p:spPr>
        <p:txBody>
          <a:bodyPr wrap="square" rtlCol="0">
            <a:spAutoFit/>
          </a:bodyPr>
          <a:lstStyle/>
          <a:p>
            <a:r>
              <a:rPr lang="ja-JP" altLang="en-US" sz="3200" dirty="0">
                <a:solidFill>
                  <a:srgbClr val="FFFF00"/>
                </a:solidFill>
              </a:rPr>
              <a:t>承認された交付金件数合計：１６２件</a:t>
            </a:r>
            <a:endParaRPr lang="en-US" altLang="ja-JP" sz="3200" dirty="0">
              <a:solidFill>
                <a:srgbClr val="FFFF00"/>
              </a:solidFill>
            </a:endParaRPr>
          </a:p>
          <a:p>
            <a:endParaRPr lang="en-US" sz="3200" dirty="0">
              <a:solidFill>
                <a:srgbClr val="FFFF00"/>
              </a:solidFill>
            </a:endParaRPr>
          </a:p>
          <a:p>
            <a:r>
              <a:rPr lang="ja-JP" altLang="en-US" sz="3200" dirty="0">
                <a:solidFill>
                  <a:srgbClr val="FFFF00"/>
                </a:solidFill>
              </a:rPr>
              <a:t>合計額：</a:t>
            </a:r>
            <a:r>
              <a:rPr lang="en-US" altLang="ja-JP" sz="3200" dirty="0">
                <a:solidFill>
                  <a:srgbClr val="FFFF00"/>
                </a:solidFill>
              </a:rPr>
              <a:t>US$2,985,827</a:t>
            </a:r>
          </a:p>
          <a:p>
            <a:endParaRPr lang="en-US" altLang="ja-JP" sz="3200" dirty="0">
              <a:solidFill>
                <a:srgbClr val="FFFF00"/>
              </a:solidFill>
            </a:endParaRPr>
          </a:p>
          <a:p>
            <a:r>
              <a:rPr lang="ja-JP" altLang="en-US" sz="3200" dirty="0">
                <a:solidFill>
                  <a:srgbClr val="FFFF00"/>
                </a:solidFill>
              </a:rPr>
              <a:t>最も多い事業目的：</a:t>
            </a:r>
            <a:endParaRPr lang="en-US" altLang="ja-JP" sz="3200" dirty="0">
              <a:solidFill>
                <a:srgbClr val="FFFF00"/>
              </a:solidFill>
            </a:endParaRPr>
          </a:p>
          <a:p>
            <a:r>
              <a:rPr lang="ja-JP" altLang="en-US" sz="3200" dirty="0">
                <a:solidFill>
                  <a:srgbClr val="FFFF00"/>
                </a:solidFill>
              </a:rPr>
              <a:t>「人道支援」</a:t>
            </a:r>
            <a:endParaRPr lang="en-US" altLang="ja-JP" sz="3200" dirty="0">
              <a:solidFill>
                <a:srgbClr val="FFFF00"/>
              </a:solidFill>
            </a:endParaRPr>
          </a:p>
          <a:p>
            <a:endParaRPr lang="en-US" altLang="ja-JP" sz="3200" dirty="0">
              <a:solidFill>
                <a:srgbClr val="FFFF00"/>
              </a:solidFill>
            </a:endParaRPr>
          </a:p>
          <a:p>
            <a:endParaRPr lang="en-US" sz="3200" dirty="0">
              <a:solidFill>
                <a:srgbClr val="FFFF00"/>
              </a:solidFill>
            </a:endParaRPr>
          </a:p>
        </p:txBody>
      </p:sp>
    </p:spTree>
    <p:extLst>
      <p:ext uri="{BB962C8B-B14F-4D97-AF65-F5344CB8AC3E}">
        <p14:creationId xmlns:p14="http://schemas.microsoft.com/office/powerpoint/2010/main" val="1503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4" name="TextBox 3"/>
          <p:cNvSpPr txBox="1"/>
          <p:nvPr/>
        </p:nvSpPr>
        <p:spPr>
          <a:xfrm>
            <a:off x="557522" y="288443"/>
            <a:ext cx="809477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FEFFFF"/>
                </a:solidFill>
                <a:effectLst/>
                <a:uLnTx/>
                <a:uFillTx/>
                <a:latin typeface="Arial"/>
                <a:ea typeface="ＭＳ Ｐゴシック" panose="020B0600070205080204" pitchFamily="34" charset="-128"/>
                <a:cs typeface="Arial"/>
              </a:rPr>
              <a:t>２０２１－２０２２　日本の交付金件数（種類別）</a:t>
            </a:r>
            <a:endParaRPr kumimoji="0" lang="en-US" sz="32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cxnSp>
        <p:nvCxnSpPr>
          <p:cNvPr id="7" name="Straight Connector 6"/>
          <p:cNvCxnSpPr/>
          <p:nvPr/>
        </p:nvCxnSpPr>
        <p:spPr>
          <a:xfrm>
            <a:off x="557523" y="920920"/>
            <a:ext cx="35471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xmlns="" id="{8FFD1FB3-8877-8D42-C45F-94561C5CE5CB}"/>
              </a:ext>
            </a:extLst>
          </p:cNvPr>
          <p:cNvGraphicFramePr>
            <a:graphicFrameLocks/>
          </p:cNvGraphicFramePr>
          <p:nvPr>
            <p:extLst>
              <p:ext uri="{D42A27DB-BD31-4B8C-83A1-F6EECF244321}">
                <p14:modId xmlns:p14="http://schemas.microsoft.com/office/powerpoint/2010/main" val="3643532981"/>
              </p:ext>
            </p:extLst>
          </p:nvPr>
        </p:nvGraphicFramePr>
        <p:xfrm>
          <a:off x="698740" y="1061050"/>
          <a:ext cx="11145328" cy="56330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566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B638404F-809C-BD4C-AAC4-24BF01D9405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food, drawing&#10;&#10;Description automatically generated">
            <a:extLst>
              <a:ext uri="{FF2B5EF4-FFF2-40B4-BE49-F238E27FC236}">
                <a16:creationId xmlns:a16="http://schemas.microsoft.com/office/drawing/2014/main" xmlns="" id="{5384F711-4461-CC41-957A-5512B562F5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xmlns="" id="{66C38817-4856-F44F-945E-87123A669DBA}"/>
              </a:ext>
            </a:extLst>
          </p:cNvPr>
          <p:cNvGrpSpPr/>
          <p:nvPr/>
        </p:nvGrpSpPr>
        <p:grpSpPr>
          <a:xfrm>
            <a:off x="11273010" y="6416040"/>
            <a:ext cx="125096" cy="365760"/>
            <a:chOff x="9970956" y="6416040"/>
            <a:chExt cx="125096" cy="365760"/>
          </a:xfrm>
        </p:grpSpPr>
        <p:cxnSp>
          <p:nvCxnSpPr>
            <p:cNvPr id="16" name="Straight Connector 15">
              <a:extLst>
                <a:ext uri="{FF2B5EF4-FFF2-40B4-BE49-F238E27FC236}">
                  <a16:creationId xmlns:a16="http://schemas.microsoft.com/office/drawing/2014/main" xmlns="" id="{056ECE2C-69F3-E84C-8977-90A9648DC196}"/>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F2D96D2-EDC8-0F49-8B48-D7F76BECCECF}"/>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8" name="Slide Number Placeholder 19">
            <a:extLst>
              <a:ext uri="{FF2B5EF4-FFF2-40B4-BE49-F238E27FC236}">
                <a16:creationId xmlns:a16="http://schemas.microsoft.com/office/drawing/2014/main" xmlns="" id="{FAE18EE8-B832-CF47-AA86-6881D1260C74}"/>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dirty="0" smtClean="0">
                <a:solidFill>
                  <a:schemeClr val="bg1"/>
                </a:solidFill>
              </a:rPr>
              <a:pPr/>
              <a:t>9</a:t>
            </a:fld>
            <a:endParaRPr lang="en-US" sz="1400" dirty="0">
              <a:solidFill>
                <a:schemeClr val="bg1"/>
              </a:solidFill>
            </a:endParaRPr>
          </a:p>
        </p:txBody>
      </p:sp>
      <p:grpSp>
        <p:nvGrpSpPr>
          <p:cNvPr id="13" name="Group 12">
            <a:extLst>
              <a:ext uri="{FF2B5EF4-FFF2-40B4-BE49-F238E27FC236}">
                <a16:creationId xmlns:a16="http://schemas.microsoft.com/office/drawing/2014/main" xmlns="" id="{DB37031F-BEF6-4748-8BC7-BC69124B801E}"/>
              </a:ext>
            </a:extLst>
          </p:cNvPr>
          <p:cNvGrpSpPr/>
          <p:nvPr/>
        </p:nvGrpSpPr>
        <p:grpSpPr>
          <a:xfrm>
            <a:off x="3550631" y="883631"/>
            <a:ext cx="5090737" cy="5090737"/>
            <a:chOff x="3550631" y="883631"/>
            <a:chExt cx="5090737" cy="5090737"/>
          </a:xfrm>
        </p:grpSpPr>
        <p:sp>
          <p:nvSpPr>
            <p:cNvPr id="19" name="Oval 18">
              <a:extLst>
                <a:ext uri="{FF2B5EF4-FFF2-40B4-BE49-F238E27FC236}">
                  <a16:creationId xmlns:a16="http://schemas.microsoft.com/office/drawing/2014/main" xmlns="" id="{8F35447F-EF28-1F4E-A3F5-060886EDAD37}"/>
                </a:ext>
              </a:extLst>
            </p:cNvPr>
            <p:cNvSpPr/>
            <p:nvPr/>
          </p:nvSpPr>
          <p:spPr>
            <a:xfrm>
              <a:off x="3550631" y="883631"/>
              <a:ext cx="5090737" cy="509073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pic>
          <p:nvPicPr>
            <p:cNvPr id="20" name="Picture 19">
              <a:extLst>
                <a:ext uri="{FF2B5EF4-FFF2-40B4-BE49-F238E27FC236}">
                  <a16:creationId xmlns:a16="http://schemas.microsoft.com/office/drawing/2014/main" xmlns="" id="{E7136BF3-858C-9E44-845D-2A6FD784D4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0760" y="1675698"/>
              <a:ext cx="3922455" cy="2987604"/>
            </a:xfrm>
            <a:prstGeom prst="rect">
              <a:avLst/>
            </a:prstGeom>
          </p:spPr>
        </p:pic>
      </p:grpSp>
      <p:pic>
        <p:nvPicPr>
          <p:cNvPr id="22" name="Picture 21" descr="A picture containing light, drawing&#10;&#10;Description automatically generated">
            <a:extLst>
              <a:ext uri="{FF2B5EF4-FFF2-40B4-BE49-F238E27FC236}">
                <a16:creationId xmlns:a16="http://schemas.microsoft.com/office/drawing/2014/main" xmlns="" id="{D3D104B4-B47D-A846-931F-50267BD05FD9}"/>
              </a:ext>
            </a:extLst>
          </p:cNvPr>
          <p:cNvPicPr>
            <a:picLocks noChangeAspect="1"/>
          </p:cNvPicPr>
          <p:nvPr/>
        </p:nvPicPr>
        <p:blipFill>
          <a:blip r:embed="rId5"/>
          <a:stretch>
            <a:fillRect/>
          </a:stretch>
        </p:blipFill>
        <p:spPr>
          <a:xfrm>
            <a:off x="3801382" y="4831599"/>
            <a:ext cx="819269" cy="841248"/>
          </a:xfrm>
          <a:prstGeom prst="rect">
            <a:avLst/>
          </a:prstGeom>
        </p:spPr>
      </p:pic>
      <p:pic>
        <p:nvPicPr>
          <p:cNvPr id="23" name="Picture 22" descr="A close up of a logo&#10;&#10;Description automatically generated">
            <a:extLst>
              <a:ext uri="{FF2B5EF4-FFF2-40B4-BE49-F238E27FC236}">
                <a16:creationId xmlns:a16="http://schemas.microsoft.com/office/drawing/2014/main" xmlns="" id="{DCD95E76-4CF1-1640-B9DC-DE767CE5A963}"/>
              </a:ext>
            </a:extLst>
          </p:cNvPr>
          <p:cNvPicPr>
            <a:picLocks noChangeAspect="1"/>
          </p:cNvPicPr>
          <p:nvPr/>
        </p:nvPicPr>
        <p:blipFill>
          <a:blip r:embed="rId6"/>
          <a:stretch>
            <a:fillRect/>
          </a:stretch>
        </p:blipFill>
        <p:spPr>
          <a:xfrm>
            <a:off x="5675375" y="5520676"/>
            <a:ext cx="841248" cy="841248"/>
          </a:xfrm>
          <a:prstGeom prst="rect">
            <a:avLst/>
          </a:prstGeom>
        </p:spPr>
      </p:pic>
      <p:pic>
        <p:nvPicPr>
          <p:cNvPr id="24" name="Picture 23" descr="A picture containing clock, room&#10;&#10;Description automatically generated">
            <a:extLst>
              <a:ext uri="{FF2B5EF4-FFF2-40B4-BE49-F238E27FC236}">
                <a16:creationId xmlns:a16="http://schemas.microsoft.com/office/drawing/2014/main" xmlns="" id="{D18A3A1E-EE0F-7E46-B041-3BA0EF8FBAB6}"/>
              </a:ext>
            </a:extLst>
          </p:cNvPr>
          <p:cNvPicPr>
            <a:picLocks noChangeAspect="1"/>
          </p:cNvPicPr>
          <p:nvPr/>
        </p:nvPicPr>
        <p:blipFill>
          <a:blip r:embed="rId7"/>
          <a:stretch>
            <a:fillRect/>
          </a:stretch>
        </p:blipFill>
        <p:spPr>
          <a:xfrm>
            <a:off x="8163215" y="3008375"/>
            <a:ext cx="841248" cy="841248"/>
          </a:xfrm>
          <a:prstGeom prst="rect">
            <a:avLst/>
          </a:prstGeom>
        </p:spPr>
      </p:pic>
      <p:pic>
        <p:nvPicPr>
          <p:cNvPr id="26" name="Picture 25" descr="A picture containing graphics, drawing&#10;&#10;Description automatically generated">
            <a:extLst>
              <a:ext uri="{FF2B5EF4-FFF2-40B4-BE49-F238E27FC236}">
                <a16:creationId xmlns:a16="http://schemas.microsoft.com/office/drawing/2014/main" xmlns="" id="{2F4EFB90-14B2-AA4D-9C1C-FA24F9316829}"/>
              </a:ext>
            </a:extLst>
          </p:cNvPr>
          <p:cNvPicPr>
            <a:picLocks noChangeAspect="1"/>
          </p:cNvPicPr>
          <p:nvPr/>
        </p:nvPicPr>
        <p:blipFill>
          <a:blip r:embed="rId8"/>
          <a:stretch>
            <a:fillRect/>
          </a:stretch>
        </p:blipFill>
        <p:spPr>
          <a:xfrm>
            <a:off x="3808896" y="1305249"/>
            <a:ext cx="804243" cy="841248"/>
          </a:xfrm>
          <a:prstGeom prst="rect">
            <a:avLst/>
          </a:prstGeom>
        </p:spPr>
      </p:pic>
      <p:pic>
        <p:nvPicPr>
          <p:cNvPr id="27" name="Picture 26" descr="A picture containing drawing, plate&#10;&#10;Description automatically generated">
            <a:extLst>
              <a:ext uri="{FF2B5EF4-FFF2-40B4-BE49-F238E27FC236}">
                <a16:creationId xmlns:a16="http://schemas.microsoft.com/office/drawing/2014/main" xmlns="" id="{A19CEA95-4282-F04F-B7F8-E96CDFB73F33}"/>
              </a:ext>
            </a:extLst>
          </p:cNvPr>
          <p:cNvPicPr>
            <a:picLocks noChangeAspect="1"/>
          </p:cNvPicPr>
          <p:nvPr/>
        </p:nvPicPr>
        <p:blipFill>
          <a:blip r:embed="rId9"/>
          <a:stretch>
            <a:fillRect/>
          </a:stretch>
        </p:blipFill>
        <p:spPr>
          <a:xfrm>
            <a:off x="7473842" y="4831599"/>
            <a:ext cx="842382" cy="841248"/>
          </a:xfrm>
          <a:prstGeom prst="rect">
            <a:avLst/>
          </a:prstGeom>
        </p:spPr>
      </p:pic>
      <p:pic>
        <p:nvPicPr>
          <p:cNvPr id="28" name="Picture 27" descr="A picture containing drawing, light&#10;&#10;Description automatically generated">
            <a:extLst>
              <a:ext uri="{FF2B5EF4-FFF2-40B4-BE49-F238E27FC236}">
                <a16:creationId xmlns:a16="http://schemas.microsoft.com/office/drawing/2014/main" xmlns="" id="{3066EF41-9AB2-F94F-9E09-F6755029B59A}"/>
              </a:ext>
            </a:extLst>
          </p:cNvPr>
          <p:cNvPicPr>
            <a:picLocks noChangeAspect="1"/>
          </p:cNvPicPr>
          <p:nvPr/>
        </p:nvPicPr>
        <p:blipFill>
          <a:blip r:embed="rId10"/>
          <a:stretch>
            <a:fillRect/>
          </a:stretch>
        </p:blipFill>
        <p:spPr>
          <a:xfrm>
            <a:off x="3166123" y="3008375"/>
            <a:ext cx="930009" cy="841248"/>
          </a:xfrm>
          <a:prstGeom prst="rect">
            <a:avLst/>
          </a:prstGeom>
        </p:spPr>
      </p:pic>
      <p:pic>
        <p:nvPicPr>
          <p:cNvPr id="29" name="Picture 28" descr="A picture containing room&#10;&#10;Description automatically generated">
            <a:extLst>
              <a:ext uri="{FF2B5EF4-FFF2-40B4-BE49-F238E27FC236}">
                <a16:creationId xmlns:a16="http://schemas.microsoft.com/office/drawing/2014/main" xmlns="" id="{B3F100D6-C57D-B544-BA0C-3B2C50ADE352}"/>
              </a:ext>
            </a:extLst>
          </p:cNvPr>
          <p:cNvPicPr>
            <a:picLocks noChangeAspect="1"/>
          </p:cNvPicPr>
          <p:nvPr/>
        </p:nvPicPr>
        <p:blipFill>
          <a:blip r:embed="rId11"/>
          <a:stretch>
            <a:fillRect/>
          </a:stretch>
        </p:blipFill>
        <p:spPr>
          <a:xfrm>
            <a:off x="5675375" y="519509"/>
            <a:ext cx="841248" cy="841248"/>
          </a:xfrm>
          <a:prstGeom prst="rect">
            <a:avLst/>
          </a:prstGeom>
        </p:spPr>
      </p:pic>
      <p:pic>
        <p:nvPicPr>
          <p:cNvPr id="30" name="Picture 29" descr="A close up of a logo&#10;&#10;Description automatically generated">
            <a:extLst>
              <a:ext uri="{FF2B5EF4-FFF2-40B4-BE49-F238E27FC236}">
                <a16:creationId xmlns:a16="http://schemas.microsoft.com/office/drawing/2014/main" xmlns="" id="{2D3CF183-A27B-A841-B58A-E2DD5BE2EDB3}"/>
              </a:ext>
            </a:extLst>
          </p:cNvPr>
          <p:cNvPicPr>
            <a:picLocks noChangeAspect="1"/>
          </p:cNvPicPr>
          <p:nvPr/>
        </p:nvPicPr>
        <p:blipFill>
          <a:blip r:embed="rId12"/>
          <a:stretch>
            <a:fillRect/>
          </a:stretch>
        </p:blipFill>
        <p:spPr>
          <a:xfrm>
            <a:off x="7473842" y="1120991"/>
            <a:ext cx="841248" cy="841248"/>
          </a:xfrm>
          <a:prstGeom prst="rect">
            <a:avLst/>
          </a:prstGeom>
        </p:spPr>
      </p:pic>
    </p:spTree>
    <p:extLst>
      <p:ext uri="{BB962C8B-B14F-4D97-AF65-F5344CB8AC3E}">
        <p14:creationId xmlns:p14="http://schemas.microsoft.com/office/powerpoint/2010/main" val="2464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5278</Words>
  <Application>Microsoft Office PowerPoint</Application>
  <PresentationFormat>ワイド画面</PresentationFormat>
  <Paragraphs>543</Paragraphs>
  <Slides>44</Slides>
  <Notes>39</Notes>
  <HiddenSlides>1</HiddenSlides>
  <MMClips>0</MMClips>
  <ScaleCrop>false</ScaleCrop>
  <HeadingPairs>
    <vt:vector size="6" baseType="variant">
      <vt:variant>
        <vt:lpstr>使用されているフォント</vt:lpstr>
      </vt:variant>
      <vt:variant>
        <vt:i4>19</vt:i4>
      </vt:variant>
      <vt:variant>
        <vt:lpstr>テーマ</vt:lpstr>
      </vt:variant>
      <vt:variant>
        <vt:i4>5</vt:i4>
      </vt:variant>
      <vt:variant>
        <vt:lpstr>スライド タイトル</vt:lpstr>
      </vt:variant>
      <vt:variant>
        <vt:i4>44</vt:i4>
      </vt:variant>
    </vt:vector>
  </HeadingPairs>
  <TitlesOfParts>
    <vt:vector size="68" baseType="lpstr">
      <vt:lpstr>Blackadder ITC</vt:lpstr>
      <vt:lpstr>HelveticaNeue-Light</vt:lpstr>
      <vt:lpstr>HGMaruGothicMPRO</vt:lpstr>
      <vt:lpstr>MS PGothic</vt:lpstr>
      <vt:lpstr>MS PGothic</vt:lpstr>
      <vt:lpstr>MS Mincho</vt:lpstr>
      <vt:lpstr>ヒラギノ角ゴ Pro W3</vt:lpstr>
      <vt:lpstr>メイリオ</vt:lpstr>
      <vt:lpstr>游ゴシック</vt:lpstr>
      <vt:lpstr>Arial</vt:lpstr>
      <vt:lpstr>Calibri</vt:lpstr>
      <vt:lpstr>Century Gothic</vt:lpstr>
      <vt:lpstr>Helvetica</vt:lpstr>
      <vt:lpstr>Segoe UI</vt:lpstr>
      <vt:lpstr>Segoe UI Light</vt:lpstr>
      <vt:lpstr>Segoe UI Semibold</vt:lpstr>
      <vt:lpstr>Symbol</vt:lpstr>
      <vt:lpstr>Times New Roman</vt:lpstr>
      <vt:lpstr>Wingdings</vt:lpstr>
      <vt:lpstr>1_Office Theme</vt:lpstr>
      <vt:lpstr>Theme1</vt:lpstr>
      <vt:lpstr>Lions_PowerPoint_Template_June2016_Template-1</vt:lpstr>
      <vt:lpstr>Office Theme</vt:lpstr>
      <vt:lpstr>Blue Page Number</vt:lpstr>
      <vt:lpstr>2022-2023年度 334-A地区　ＬＣＩＦ・国際関係セミナー</vt:lpstr>
      <vt:lpstr>今期のＬＣＩＦ</vt:lpstr>
      <vt:lpstr>交付金プログラム 目的と概要</vt:lpstr>
      <vt:lpstr>ＬＣＩＦが提供した2021-2022年度の交付金  件数と総額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交付金の種類</vt:lpstr>
      <vt:lpstr>各交付金プログラムにはそれぞれの申請要件があります</vt:lpstr>
      <vt:lpstr>PowerPoint プレゼンテーション</vt:lpstr>
      <vt:lpstr>交付金申請から最終報告書提出までのプロセス</vt:lpstr>
      <vt:lpstr>PowerPoint プレゼンテーション</vt:lpstr>
      <vt:lpstr>申請書作成に関する注意</vt:lpstr>
      <vt:lpstr>共通して「絶対ダメ」な申請書</vt:lpstr>
      <vt:lpstr>人道支援マッチング交付金</vt:lpstr>
      <vt:lpstr>災害援助交付金</vt:lpstr>
      <vt:lpstr>1.緊急援助金</vt:lpstr>
      <vt:lpstr>災害への交付金申請・災害支援で重要なこと！</vt:lpstr>
      <vt:lpstr>2.地域復興交付金</vt:lpstr>
      <vt:lpstr>3.防災準備交付金</vt:lpstr>
      <vt:lpstr>4. 大災害援助交付金（MCAT）および 指定災害援助交付金</vt:lpstr>
      <vt:lpstr>災害交付金全般についての注意点</vt:lpstr>
      <vt:lpstr>視力ファースト交付金</vt:lpstr>
      <vt:lpstr>糖尿病交付金</vt:lpstr>
      <vt:lpstr>ライオンズクエスト交付金</vt:lpstr>
      <vt:lpstr>地区及びクラブシェアリング交付金</vt:lpstr>
      <vt:lpstr>シェアリング交付金の申請要件</vt:lpstr>
      <vt:lpstr>PowerPoint プレゼンテーション</vt:lpstr>
      <vt:lpstr>PowerPoint プレゼンテーション</vt:lpstr>
      <vt:lpstr>小児がん交付金</vt:lpstr>
      <vt:lpstr>食料支援交付金</vt:lpstr>
      <vt:lpstr>レオ奉仕交付金</vt:lpstr>
      <vt:lpstr>LCIFパートナーシップ</vt:lpstr>
      <vt:lpstr>スペシャルオリンピックス</vt:lpstr>
      <vt:lpstr>グローバル・ホープとのパートナーシップ</vt:lpstr>
      <vt:lpstr>カーターセンター・パートナーシップ</vt:lpstr>
      <vt:lpstr>ＷＨＯ（世界保健機関）</vt:lpstr>
      <vt:lpstr>サイト・フォー・キッズ– ジョンソン &amp; ジョンソン</vt:lpstr>
      <vt:lpstr>PowerPoint プレゼンテーション</vt:lpstr>
      <vt:lpstr>日本からLCIFへの寄付 1968年７月１日～2021年６月３０日</vt:lpstr>
      <vt:lpstr>オセアル調整事務局ＬＣＩＦ担当チーム  LCIFTokyo@lionsclubs.org   本間純子　LCIFスペシャリストー日本　開発及びプログラム　junko.Honma@lionsclubs.org   塚田加奈子　ＬＣＩＦ日本ドナーサービス担当 Kanako.Tsukada@lionsclubs.org   箕輪絹子　総務会計スペシャリスト kinuko.minowa@lionsclubs.org   マーズ佐子 事務局長 yoshiko.merz@lionsclubs.org    </vt:lpstr>
      <vt:lpstr>THANK　YOU! ありがとうございました！</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2022-2023年度 地区ガバナー・LCIF地区コーディネーター会議</dc:title>
  <dc:creator>Honma, Junko</dc:creator>
  <cp:lastModifiedBy>Microsoft アカウント</cp:lastModifiedBy>
  <cp:revision>14</cp:revision>
  <cp:lastPrinted>2022-08-09T22:39:47Z</cp:lastPrinted>
  <dcterms:created xsi:type="dcterms:W3CDTF">2022-07-17T13:55:54Z</dcterms:created>
  <dcterms:modified xsi:type="dcterms:W3CDTF">2022-08-18T00:09:14Z</dcterms:modified>
</cp:coreProperties>
</file>